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8" r:id="rId2"/>
    <p:sldId id="265" r:id="rId3"/>
    <p:sldId id="275" r:id="rId4"/>
    <p:sldId id="266" r:id="rId5"/>
    <p:sldId id="259" r:id="rId6"/>
    <p:sldId id="280" r:id="rId7"/>
    <p:sldId id="296" r:id="rId8"/>
    <p:sldId id="260" r:id="rId9"/>
    <p:sldId id="261" r:id="rId10"/>
    <p:sldId id="281" r:id="rId11"/>
    <p:sldId id="282" r:id="rId12"/>
    <p:sldId id="277" r:id="rId13"/>
    <p:sldId id="283" r:id="rId14"/>
    <p:sldId id="267" r:id="rId15"/>
    <p:sldId id="268" r:id="rId16"/>
    <p:sldId id="284" r:id="rId17"/>
    <p:sldId id="285" r:id="rId18"/>
    <p:sldId id="290" r:id="rId19"/>
    <p:sldId id="286" r:id="rId20"/>
    <p:sldId id="297" r:id="rId21"/>
    <p:sldId id="269" r:id="rId22"/>
    <p:sldId id="287" r:id="rId23"/>
    <p:sldId id="288" r:id="rId24"/>
    <p:sldId id="278" r:id="rId25"/>
    <p:sldId id="291" r:id="rId26"/>
    <p:sldId id="308" r:id="rId27"/>
    <p:sldId id="292" r:id="rId28"/>
    <p:sldId id="293" r:id="rId29"/>
    <p:sldId id="298" r:id="rId30"/>
    <p:sldId id="305" r:id="rId31"/>
    <p:sldId id="306" r:id="rId32"/>
    <p:sldId id="307" r:id="rId33"/>
    <p:sldId id="311" r:id="rId34"/>
    <p:sldId id="312" r:id="rId35"/>
    <p:sldId id="299" r:id="rId36"/>
    <p:sldId id="300" r:id="rId37"/>
    <p:sldId id="289" r:id="rId38"/>
    <p:sldId id="301" r:id="rId39"/>
    <p:sldId id="302" r:id="rId40"/>
    <p:sldId id="294" r:id="rId41"/>
    <p:sldId id="303" r:id="rId42"/>
    <p:sldId id="304" r:id="rId43"/>
    <p:sldId id="309" r:id="rId44"/>
    <p:sldId id="310" r:id="rId45"/>
    <p:sldId id="295" r:id="rId46"/>
    <p:sldId id="270" r:id="rId47"/>
    <p:sldId id="271" r:id="rId48"/>
    <p:sldId id="279" r:id="rId49"/>
    <p:sldId id="272" r:id="rId50"/>
    <p:sldId id="273" r:id="rId51"/>
    <p:sldId id="274" r:id="rId5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AFE4C8FD-4F97-458A-B5B4-C3C2B6D62E4D}">
          <p14:sldIdLst>
            <p14:sldId id="258"/>
            <p14:sldId id="265"/>
            <p14:sldId id="275"/>
            <p14:sldId id="266"/>
            <p14:sldId id="259"/>
            <p14:sldId id="280"/>
            <p14:sldId id="296"/>
            <p14:sldId id="260"/>
            <p14:sldId id="261"/>
            <p14:sldId id="281"/>
            <p14:sldId id="282"/>
            <p14:sldId id="277"/>
            <p14:sldId id="283"/>
            <p14:sldId id="267"/>
            <p14:sldId id="268"/>
            <p14:sldId id="284"/>
          </p14:sldIdLst>
        </p14:section>
        <p14:section name="環境構築(Win)" id="{18050D9A-5AB4-4BC4-8680-D7D424A346C9}">
          <p14:sldIdLst>
            <p14:sldId id="285"/>
            <p14:sldId id="290"/>
          </p14:sldIdLst>
        </p14:section>
        <p14:section name="環境構築(Mac)" id="{2F27A9F2-3C0E-41A9-A8C3-1EF1BCC0B9BF}">
          <p14:sldIdLst>
            <p14:sldId id="286"/>
            <p14:sldId id="297"/>
          </p14:sldIdLst>
        </p14:section>
        <p14:section name="新規プロジェクト(Win)" id="{D7E5661F-82FF-4EB4-BCD5-F711811D3B3D}">
          <p14:sldIdLst>
            <p14:sldId id="269"/>
            <p14:sldId id="287"/>
            <p14:sldId id="288"/>
          </p14:sldIdLst>
        </p14:section>
        <p14:section name="実行(Win)" id="{303857AD-9670-4216-AB6F-29F3F0BB12A9}">
          <p14:sldIdLst>
            <p14:sldId id="278"/>
            <p14:sldId id="291"/>
            <p14:sldId id="308"/>
            <p14:sldId id="292"/>
            <p14:sldId id="293"/>
            <p14:sldId id="298"/>
            <p14:sldId id="305"/>
            <p14:sldId id="306"/>
            <p14:sldId id="307"/>
            <p14:sldId id="311"/>
            <p14:sldId id="312"/>
          </p14:sldIdLst>
        </p14:section>
        <p14:section name="新規プロジェクト(Mac)" id="{BFF171CE-2334-4CBE-8165-29CBB5096A10}">
          <p14:sldIdLst>
            <p14:sldId id="299"/>
            <p14:sldId id="300"/>
            <p14:sldId id="289"/>
            <p14:sldId id="301"/>
            <p14:sldId id="302"/>
          </p14:sldIdLst>
        </p14:section>
        <p14:section name="実行(Mac)" id="{381A866A-E62C-45CE-A96A-31D90C81CA89}">
          <p14:sldIdLst>
            <p14:sldId id="294"/>
            <p14:sldId id="303"/>
            <p14:sldId id="304"/>
            <p14:sldId id="309"/>
            <p14:sldId id="310"/>
            <p14:sldId id="295"/>
          </p14:sldIdLst>
        </p14:section>
        <p14:section name="デモ" id="{D17483D8-44D5-4AB1-BD89-C3DCAF30574A}">
          <p14:sldIdLst>
            <p14:sldId id="270"/>
          </p14:sldIdLst>
        </p14:section>
        <p14:section name="さらに学ぶには" id="{BD333023-75D3-499F-BB74-75ABD812F215}">
          <p14:sldIdLst>
            <p14:sldId id="271"/>
            <p14:sldId id="279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4" autoAdjust="0"/>
    <p:restoredTop sz="91486" autoAdjust="0"/>
  </p:normalViewPr>
  <p:slideViewPr>
    <p:cSldViewPr snapToGrid="0">
      <p:cViewPr varScale="1">
        <p:scale>
          <a:sx n="102" d="100"/>
          <a:sy n="102" d="100"/>
        </p:scale>
        <p:origin x="10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C514C-9CB6-429E-A5DE-C39B60CE21AD}" type="datetimeFigureOut">
              <a:rPr kumimoji="1" lang="ja-JP" altLang="en-US" smtClean="0"/>
              <a:t>2016/6/10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1337B-C560-4860-B5C8-A3EA5D9CE3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32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以前は開発者一人当たり年</a:t>
            </a:r>
            <a:r>
              <a:rPr kumimoji="1" lang="en-US" altLang="ja-JP" dirty="0" smtClean="0"/>
              <a:t>20</a:t>
            </a:r>
            <a:r>
              <a:rPr kumimoji="1" lang="ja-JP" altLang="en-US" dirty="0" smtClean="0"/>
              <a:t>万円以上していた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Xamarin</a:t>
            </a:r>
            <a:r>
              <a:rPr kumimoji="1" lang="en-US" altLang="ja-JP" baseline="0" dirty="0" smtClean="0"/>
              <a:t> Native</a:t>
            </a:r>
            <a:r>
              <a:rPr kumimoji="1" lang="ja-JP" altLang="en-US" baseline="0" dirty="0" smtClean="0"/>
              <a:t>と</a:t>
            </a:r>
            <a:r>
              <a:rPr kumimoji="1" lang="en-US" altLang="ja-JP" baseline="0" dirty="0" err="1" smtClean="0"/>
              <a:t>Xamarin</a:t>
            </a:r>
            <a:r>
              <a:rPr kumimoji="1" lang="en-US" altLang="ja-JP" baseline="0" dirty="0" smtClean="0"/>
              <a:t> Forms</a:t>
            </a:r>
            <a:r>
              <a:rPr kumimoji="1" lang="ja-JP" altLang="en-US" baseline="0" dirty="0" smtClean="0"/>
              <a:t>の</a:t>
            </a:r>
            <a:r>
              <a:rPr kumimoji="1" lang="en-US" altLang="ja-JP" baseline="0" dirty="0" smtClean="0"/>
              <a:t>2</a:t>
            </a:r>
            <a:r>
              <a:rPr kumimoji="1" lang="ja-JP" altLang="en-US" baseline="0" dirty="0" smtClean="0"/>
              <a:t>種類があることを言う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566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9885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案外時間がかかる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3939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3732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Native</a:t>
            </a:r>
            <a:r>
              <a:rPr kumimoji="1" lang="ja-JP" altLang="en-US" dirty="0" smtClean="0"/>
              <a:t>で作成した場合</a:t>
            </a:r>
            <a:endParaRPr kumimoji="1" lang="en-US" altLang="ja-JP" dirty="0" smtClean="0"/>
          </a:p>
          <a:p>
            <a:r>
              <a:rPr kumimoji="1" lang="ja-JP" altLang="en-US" dirty="0" smtClean="0"/>
              <a:t>ソリューション名に「</a:t>
            </a:r>
            <a:r>
              <a:rPr kumimoji="1" lang="en-US" altLang="ja-JP" dirty="0" smtClean="0"/>
              <a:t>.Droid</a:t>
            </a:r>
            <a:r>
              <a:rPr kumimoji="1" lang="ja-JP" altLang="en-US" dirty="0" smtClean="0"/>
              <a:t>」「</a:t>
            </a:r>
            <a:r>
              <a:rPr kumimoji="1" lang="en-US" altLang="ja-JP" dirty="0" smtClean="0"/>
              <a:t>.iOS</a:t>
            </a:r>
            <a:r>
              <a:rPr kumimoji="1" lang="ja-JP" altLang="en-US" dirty="0" smtClean="0"/>
              <a:t>」「</a:t>
            </a:r>
            <a:r>
              <a:rPr kumimoji="1" lang="en-US" altLang="ja-JP" dirty="0" smtClean="0"/>
              <a:t>.</a:t>
            </a:r>
            <a:r>
              <a:rPr kumimoji="1" lang="en-US" altLang="ja-JP" dirty="0" err="1" smtClean="0"/>
              <a:t>WinPhone</a:t>
            </a:r>
            <a:r>
              <a:rPr kumimoji="1" lang="ja-JP" altLang="en-US" dirty="0" smtClean="0"/>
              <a:t>」がついたプロジェクトが生成されている。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一番上の</a:t>
            </a:r>
            <a:r>
              <a:rPr kumimoji="1" lang="en-US" altLang="ja-JP" dirty="0" smtClean="0"/>
              <a:t>App3</a:t>
            </a:r>
            <a:r>
              <a:rPr kumimoji="1" lang="ja-JP" altLang="en-US" dirty="0" smtClean="0"/>
              <a:t>とだけ書かれたプロジェクトが</a:t>
            </a:r>
            <a:r>
              <a:rPr kumimoji="1" lang="en-US" altLang="ja-JP" dirty="0" smtClean="0"/>
              <a:t>Portable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Class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Library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PCL</a:t>
            </a:r>
            <a:r>
              <a:rPr kumimoji="1" lang="ja-JP" altLang="en-US" dirty="0" smtClean="0"/>
              <a:t>）で、全プラットフォームで使用できるコードを置いておける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49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まずはエミュレーターを起動する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実機で行う場合は、通常の</a:t>
            </a:r>
            <a:r>
              <a:rPr kumimoji="1" lang="en-US" altLang="ja-JP" dirty="0" smtClean="0"/>
              <a:t>Android</a:t>
            </a:r>
            <a:r>
              <a:rPr kumimoji="1" lang="ja-JP" altLang="en-US" smtClean="0"/>
              <a:t>アプリ開発と同じようにドライバのインストールを行う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2189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087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5392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iOS</a:t>
            </a:r>
            <a:r>
              <a:rPr kumimoji="1" lang="ja-JP" altLang="en-US" dirty="0" smtClean="0"/>
              <a:t>プロジェクトのビルドには</a:t>
            </a:r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Studio</a:t>
            </a:r>
            <a:r>
              <a:rPr kumimoji="1" lang="ja-JP" altLang="en-US" dirty="0" smtClean="0"/>
              <a:t>をインストールした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が必要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340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iOS</a:t>
            </a:r>
            <a:r>
              <a:rPr kumimoji="1" lang="ja-JP" altLang="en-US" dirty="0" smtClean="0"/>
              <a:t>プロジェクトのビルドには</a:t>
            </a:r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Studio</a:t>
            </a:r>
            <a:r>
              <a:rPr kumimoji="1" lang="ja-JP" altLang="en-US" dirty="0" smtClean="0"/>
              <a:t>をインストールした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が必要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8484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iOS</a:t>
            </a:r>
            <a:r>
              <a:rPr kumimoji="1" lang="ja-JP" altLang="en-US" dirty="0" smtClean="0"/>
              <a:t>プロジェクトのビルドには</a:t>
            </a:r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Studio</a:t>
            </a:r>
            <a:r>
              <a:rPr kumimoji="1" lang="ja-JP" altLang="en-US" dirty="0" smtClean="0"/>
              <a:t>をインストールした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が必要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514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Xamarin</a:t>
            </a:r>
            <a:r>
              <a:rPr kumimoji="1" lang="en-US" altLang="ja-JP" dirty="0" smtClean="0"/>
              <a:t> Native</a:t>
            </a:r>
            <a:r>
              <a:rPr kumimoji="1" lang="ja-JP" altLang="en-US" dirty="0" smtClean="0"/>
              <a:t>の説明</a:t>
            </a:r>
            <a:endParaRPr kumimoji="1" lang="en-US" altLang="ja-JP" dirty="0" smtClean="0"/>
          </a:p>
          <a:p>
            <a:r>
              <a:rPr kumimoji="1" lang="en-US" altLang="ja-JP" dirty="0" smtClean="0"/>
              <a:t>iOS, Android, Windows Phone</a:t>
            </a:r>
            <a:r>
              <a:rPr kumimoji="1" lang="ja-JP" altLang="en-US" dirty="0" smtClean="0"/>
              <a:t>のプラットフォームでの開発を行うことができる</a:t>
            </a:r>
            <a:endParaRPr kumimoji="1" lang="en-US" altLang="ja-JP" dirty="0" smtClean="0"/>
          </a:p>
          <a:p>
            <a:r>
              <a:rPr kumimoji="1" lang="en-US" altLang="ja-JP" dirty="0" smtClean="0"/>
              <a:t>VS</a:t>
            </a:r>
            <a:r>
              <a:rPr kumimoji="1" lang="ja-JP" altLang="en-US" dirty="0" smtClean="0"/>
              <a:t>上で見ると、</a:t>
            </a:r>
            <a:r>
              <a:rPr kumimoji="1" lang="en-US" altLang="ja-JP" dirty="0" smtClean="0"/>
              <a:t>1</a:t>
            </a:r>
            <a:r>
              <a:rPr kumimoji="1" lang="ja-JP" altLang="en-US" dirty="0" err="1" smtClean="0"/>
              <a:t>つの</a:t>
            </a:r>
            <a:r>
              <a:rPr kumimoji="1" lang="ja-JP" altLang="en-US" dirty="0" smtClean="0"/>
              <a:t>ソリューションの中に、各プラットフォームごとのプロジェクトと</a:t>
            </a:r>
            <a:r>
              <a:rPr kumimoji="1" lang="en-US" altLang="ja-JP" dirty="0" smtClean="0"/>
              <a:t>Shared</a:t>
            </a:r>
            <a:r>
              <a:rPr kumimoji="1" lang="ja-JP" altLang="en-US" dirty="0" smtClean="0"/>
              <a:t>コードのプロジェクトの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つが基本的に存在する。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の部分は、それぞれの環境のもともとの制作方法とほぼ同じ（</a:t>
            </a:r>
            <a:r>
              <a:rPr kumimoji="1" lang="en-US" altLang="ja-JP" dirty="0" smtClean="0"/>
              <a:t>iOS</a:t>
            </a:r>
            <a:r>
              <a:rPr kumimoji="1" lang="ja-JP" altLang="en-US" dirty="0" smtClean="0"/>
              <a:t>なら</a:t>
            </a:r>
            <a:r>
              <a:rPr kumimoji="1" lang="en-US" altLang="ja-JP" dirty="0" smtClean="0"/>
              <a:t>Storyboard, Android</a:t>
            </a:r>
            <a:r>
              <a:rPr kumimoji="1" lang="ja-JP" altLang="en-US" dirty="0" smtClean="0"/>
              <a:t>なら</a:t>
            </a:r>
            <a:r>
              <a:rPr kumimoji="1" lang="en-US" altLang="ja-JP" dirty="0" smtClean="0"/>
              <a:t>XML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環境ごとに異なる部分（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の操作であったり、特有のもの（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Toast</a:t>
            </a:r>
            <a:r>
              <a:rPr kumimoji="1" lang="ja-JP" altLang="en-US" dirty="0" smtClean="0"/>
              <a:t>など））を</a:t>
            </a:r>
            <a:r>
              <a:rPr kumimoji="1" lang="en-US" altLang="ja-JP" dirty="0" err="1" smtClean="0"/>
              <a:t>EnvCode</a:t>
            </a:r>
            <a:r>
              <a:rPr kumimoji="1" lang="ja-JP" altLang="en-US" dirty="0" smtClean="0"/>
              <a:t>に書く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ShaerdCode</a:t>
            </a:r>
            <a:r>
              <a:rPr kumimoji="1" lang="ja-JP" altLang="en-US" dirty="0" smtClean="0"/>
              <a:t>には、データモデルの定義や、ネットワーク通信、データベースアクセスなどを書く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22955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2283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2179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6660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英語ばっかりなので重要な部分だけ抜粋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141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4353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7783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Native</a:t>
            </a:r>
            <a:r>
              <a:rPr kumimoji="1" lang="ja-JP" altLang="en-US" dirty="0" smtClean="0"/>
              <a:t>で作成した場合</a:t>
            </a:r>
            <a:endParaRPr kumimoji="1" lang="en-US" altLang="ja-JP" dirty="0" smtClean="0"/>
          </a:p>
          <a:p>
            <a:r>
              <a:rPr kumimoji="1" lang="ja-JP" altLang="en-US" dirty="0" smtClean="0"/>
              <a:t>ソリューション名に「</a:t>
            </a:r>
            <a:r>
              <a:rPr kumimoji="1" lang="en-US" altLang="ja-JP" dirty="0" smtClean="0"/>
              <a:t>.Droid</a:t>
            </a:r>
            <a:r>
              <a:rPr kumimoji="1" lang="ja-JP" altLang="en-US" dirty="0" smtClean="0"/>
              <a:t>」「</a:t>
            </a:r>
            <a:r>
              <a:rPr kumimoji="1" lang="en-US" altLang="ja-JP" dirty="0" smtClean="0"/>
              <a:t>.iOS</a:t>
            </a:r>
            <a:r>
              <a:rPr kumimoji="1" lang="ja-JP" altLang="en-US" dirty="0" smtClean="0"/>
              <a:t>」がついたプロジェクトが生成されている。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一番上の</a:t>
            </a:r>
            <a:r>
              <a:rPr kumimoji="1" lang="en-US" altLang="ja-JP" dirty="0" smtClean="0"/>
              <a:t>App1</a:t>
            </a:r>
            <a:r>
              <a:rPr kumimoji="1" lang="ja-JP" altLang="en-US" dirty="0" smtClean="0"/>
              <a:t>とだけ書かれたプロジェクトが</a:t>
            </a:r>
            <a:r>
              <a:rPr kumimoji="1" lang="en-US" altLang="ja-JP" dirty="0" smtClean="0"/>
              <a:t>Portable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Class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Library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PCL</a:t>
            </a:r>
            <a:r>
              <a:rPr kumimoji="1" lang="ja-JP" altLang="en-US" dirty="0" smtClean="0"/>
              <a:t>）で、全プラットフォームで使用できるコードを置いておける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875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これを行うことで実行対象を</a:t>
            </a:r>
            <a:r>
              <a:rPr kumimoji="1" lang="en-US" altLang="ja-JP" dirty="0" smtClean="0"/>
              <a:t>iOS</a:t>
            </a:r>
            <a:r>
              <a:rPr kumimoji="1" lang="ja-JP" altLang="en-US" dirty="0" smtClean="0"/>
              <a:t>↔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間で切り替える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0179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8589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50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Xamarin.Forms</a:t>
            </a:r>
            <a:r>
              <a:rPr kumimoji="1" lang="ja-JP" altLang="en-US" dirty="0" smtClean="0"/>
              <a:t>の説明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Xamarin</a:t>
            </a:r>
            <a:r>
              <a:rPr kumimoji="1" lang="en-US" altLang="ja-JP" dirty="0" smtClean="0"/>
              <a:t> Native</a:t>
            </a:r>
            <a:r>
              <a:rPr kumimoji="1" lang="ja-JP" altLang="en-US" dirty="0" smtClean="0"/>
              <a:t>と大きく違うのが、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部分のコードも共通化できるという部分</a:t>
            </a:r>
            <a:endParaRPr kumimoji="1" lang="en-US" altLang="ja-JP" dirty="0" smtClean="0"/>
          </a:p>
          <a:p>
            <a:r>
              <a:rPr kumimoji="1" lang="ja-JP" altLang="en-US" dirty="0" smtClean="0"/>
              <a:t>ただし、サポートしていないタイプの</a:t>
            </a:r>
            <a:r>
              <a:rPr kumimoji="1" lang="en-US" altLang="ja-JP" dirty="0" smtClean="0"/>
              <a:t>View</a:t>
            </a:r>
            <a:r>
              <a:rPr kumimoji="1" lang="ja-JP" altLang="en-US" dirty="0" smtClean="0"/>
              <a:t>もある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より各プラットフォームの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に沿ったリッチなアプリを作りたい場合は</a:t>
            </a:r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Native</a:t>
            </a:r>
            <a:r>
              <a:rPr kumimoji="1" lang="ja-JP" altLang="en-US" dirty="0" err="1" smtClean="0"/>
              <a:t>、さ</a:t>
            </a:r>
            <a:r>
              <a:rPr kumimoji="1" lang="ja-JP" altLang="en-US" dirty="0" smtClean="0"/>
              <a:t>さっと作りたいプロトタイプ的なものであれば</a:t>
            </a:r>
            <a:r>
              <a:rPr kumimoji="1" lang="en-US" altLang="ja-JP" dirty="0" err="1" smtClean="0"/>
              <a:t>Xamarin.Forms</a:t>
            </a:r>
            <a:r>
              <a:rPr kumimoji="1" lang="ja-JP" altLang="en-US" dirty="0" smtClean="0"/>
              <a:t>といった感じに使い分けるといいかも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2686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これを行うことで実行対象を</a:t>
            </a:r>
            <a:r>
              <a:rPr kumimoji="1" lang="en-US" altLang="ja-JP" dirty="0" smtClean="0"/>
              <a:t>iOS</a:t>
            </a:r>
            <a:r>
              <a:rPr kumimoji="1" lang="ja-JP" altLang="en-US" dirty="0" smtClean="0"/>
              <a:t>↔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間で切り替える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885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65373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まずはエミュレーターを起動する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実機で行う場合は、通常の</a:t>
            </a:r>
            <a:r>
              <a:rPr kumimoji="1" lang="en-US" altLang="ja-JP" dirty="0" smtClean="0"/>
              <a:t>Android</a:t>
            </a:r>
            <a:r>
              <a:rPr kumimoji="1" lang="ja-JP" altLang="en-US" smtClean="0"/>
              <a:t>アプリ開発と同じようにドライバのインストールを行う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9050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エミュレーターはそれぞれ同梱</a:t>
            </a:r>
            <a:endParaRPr kumimoji="1" lang="en-US" altLang="ja-JP" dirty="0" smtClean="0"/>
          </a:p>
          <a:p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が必要なのは、</a:t>
            </a:r>
            <a:r>
              <a:rPr kumimoji="1" lang="en-US" altLang="ja-JP" dirty="0" err="1" smtClean="0"/>
              <a:t>Xcode</a:t>
            </a:r>
            <a:r>
              <a:rPr kumimoji="1" lang="ja-JP" altLang="en-US" dirty="0" smtClean="0"/>
              <a:t>の規約により、ビルドが</a:t>
            </a:r>
            <a:r>
              <a:rPr kumimoji="1" lang="en-US" altLang="ja-JP" dirty="0" smtClean="0"/>
              <a:t>OS</a:t>
            </a:r>
            <a:r>
              <a:rPr kumimoji="1" lang="en-US" altLang="ja-JP" baseline="0" dirty="0" smtClean="0"/>
              <a:t> X</a:t>
            </a:r>
            <a:r>
              <a:rPr kumimoji="1" lang="ja-JP" altLang="en-US" baseline="0" dirty="0" smtClean="0"/>
              <a:t>上でしかできないため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983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マルチプラットフォームでアプリを開発できるという点での競合製品としては、</a:t>
            </a:r>
            <a:r>
              <a:rPr kumimoji="1" lang="en-US" altLang="ja-JP" dirty="0" smtClean="0"/>
              <a:t>Apache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Cordova</a:t>
            </a:r>
            <a:r>
              <a:rPr kumimoji="1" lang="ja-JP" altLang="en-US" dirty="0" smtClean="0"/>
              <a:t>や</a:t>
            </a:r>
            <a:r>
              <a:rPr kumimoji="1" lang="en-US" altLang="ja-JP" dirty="0" smtClean="0"/>
              <a:t>React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Native</a:t>
            </a:r>
            <a:r>
              <a:rPr kumimoji="1" lang="ja-JP" altLang="en-US" dirty="0" smtClean="0"/>
              <a:t>などがある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3069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Xamarin</a:t>
            </a:r>
            <a:r>
              <a:rPr kumimoji="1" lang="en-US" altLang="ja-JP" dirty="0" smtClean="0"/>
              <a:t> Test Cloud:</a:t>
            </a:r>
            <a:r>
              <a:rPr lang="ja-JP" altLang="en-US" sz="1200" dirty="0" smtClean="0"/>
              <a:t>クラウド上で実機デバッグを行えるサービス</a:t>
            </a:r>
            <a:endParaRPr lang="en-US" altLang="ja-JP" sz="1200" dirty="0" smtClean="0"/>
          </a:p>
          <a:p>
            <a:r>
              <a:rPr kumimoji="1" lang="ja-JP" altLang="en-US" sz="1200" dirty="0" smtClean="0"/>
              <a:t>詳しくはこのアドレスを見てほしい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083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3117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96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45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6337084" y="439137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0" dirty="0"/>
          </a:p>
        </p:txBody>
      </p:sp>
      <p:sp>
        <p:nvSpPr>
          <p:cNvPr id="34" name="Rectangle 33"/>
          <p:cNvSpPr/>
          <p:nvPr/>
        </p:nvSpPr>
        <p:spPr>
          <a:xfrm flipH="1">
            <a:off x="6337084" y="5328102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 flipH="1">
            <a:off x="5732242" y="5325271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 flipH="1">
            <a:off x="6006637" y="4995640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38859" y="957582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spc="133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28796" y="3957947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98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0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17748" y="2544584"/>
            <a:ext cx="10434725" cy="1469857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96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divider page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90801" y="4023360"/>
            <a:ext cx="9760180" cy="419605"/>
          </a:xfrm>
        </p:spPr>
        <p:txBody>
          <a:bodyPr anchor="b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81541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17748" y="2544584"/>
            <a:ext cx="10434725" cy="1469857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96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divider page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90801" y="4023360"/>
            <a:ext cx="9760180" cy="419605"/>
          </a:xfrm>
        </p:spPr>
        <p:txBody>
          <a:bodyPr anchor="b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11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530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195783" y="455928"/>
            <a:ext cx="7526131" cy="48768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590941" y="5408999"/>
            <a:ext cx="531825" cy="530139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195783" y="540899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1" name="Picture 10" descr="WIN11_Sarah_01_PPT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2" b="-232"/>
          <a:stretch/>
        </p:blipFill>
        <p:spPr>
          <a:xfrm>
            <a:off x="474689" y="1687908"/>
            <a:ext cx="3657600" cy="3657600"/>
          </a:xfrm>
          <a:prstGeom prst="rect">
            <a:avLst/>
          </a:prstGeom>
        </p:spPr>
      </p:pic>
      <p:pic>
        <p:nvPicPr>
          <p:cNvPr id="12" name="Picture 11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195785" y="902181"/>
            <a:ext cx="5840967" cy="2009677"/>
          </a:xfrm>
        </p:spPr>
        <p:txBody>
          <a:bodyPr tIns="0" bIns="0"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headline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59251" y="2915885"/>
            <a:ext cx="5180380" cy="882928"/>
          </a:xfrm>
        </p:spPr>
        <p:txBody>
          <a:bodyPr anchor="ctr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090565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195783" y="455928"/>
            <a:ext cx="7526131" cy="48768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590941" y="5408999"/>
            <a:ext cx="531825" cy="530139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195783" y="540899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239" y="1683559"/>
            <a:ext cx="3652424" cy="3652424"/>
          </a:xfrm>
          <a:prstGeom prst="rect">
            <a:avLst/>
          </a:prstGeom>
        </p:spPr>
      </p:pic>
      <p:pic>
        <p:nvPicPr>
          <p:cNvPr id="11" name="Picture 10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195785" y="902181"/>
            <a:ext cx="5840967" cy="2009677"/>
          </a:xfrm>
        </p:spPr>
        <p:txBody>
          <a:bodyPr tIns="0" bIns="0"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headline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59251" y="2915885"/>
            <a:ext cx="5180380" cy="882928"/>
          </a:xfrm>
        </p:spPr>
        <p:txBody>
          <a:bodyPr anchor="ctr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26666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195783" y="455928"/>
            <a:ext cx="7526131" cy="48768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590941" y="5408999"/>
            <a:ext cx="531825" cy="530139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195783" y="540899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357" y="1687908"/>
            <a:ext cx="3645408" cy="3645408"/>
          </a:xfrm>
          <a:prstGeom prst="rect">
            <a:avLst/>
          </a:prstGeom>
        </p:spPr>
      </p:pic>
      <p:pic>
        <p:nvPicPr>
          <p:cNvPr id="9" name="Picture 8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195785" y="902181"/>
            <a:ext cx="5840967" cy="2009677"/>
          </a:xfrm>
        </p:spPr>
        <p:txBody>
          <a:bodyPr tIns="0" bIns="0"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headline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59251" y="2915885"/>
            <a:ext cx="5180380" cy="882928"/>
          </a:xfrm>
        </p:spPr>
        <p:txBody>
          <a:bodyPr anchor="ctr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1262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195783" y="455928"/>
            <a:ext cx="7526131" cy="48768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590941" y="5408999"/>
            <a:ext cx="531825" cy="530139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4195783" y="540899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195785" y="902181"/>
            <a:ext cx="5840967" cy="2009677"/>
          </a:xfrm>
        </p:spPr>
        <p:txBody>
          <a:bodyPr tIns="0" bIns="0"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headline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59251" y="2915885"/>
            <a:ext cx="5180380" cy="882928"/>
          </a:xfrm>
        </p:spPr>
        <p:txBody>
          <a:bodyPr anchor="ctr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78" y="1690573"/>
            <a:ext cx="3639631" cy="3645408"/>
          </a:xfrm>
          <a:prstGeom prst="rect">
            <a:avLst/>
          </a:prstGeom>
        </p:spPr>
      </p:pic>
      <p:pic>
        <p:nvPicPr>
          <p:cNvPr id="9" name="Picture 8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466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20842"/>
            <a:ext cx="10972800" cy="4905324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defRPr lang="en-US" spc="133" dirty="0" smtClean="0"/>
            </a:lvl1pPr>
            <a:lvl2pPr>
              <a:lnSpc>
                <a:spcPct val="120000"/>
              </a:lnSpc>
              <a:defRPr lang="en-US" spc="133" dirty="0" smtClean="0"/>
            </a:lvl2pPr>
            <a:lvl3pPr>
              <a:lnSpc>
                <a:spcPct val="120000"/>
              </a:lnSpc>
              <a:defRPr lang="en-US" spc="133" dirty="0" smtClean="0"/>
            </a:lvl3pPr>
            <a:lvl4pPr>
              <a:lnSpc>
                <a:spcPct val="120000"/>
              </a:lnSpc>
              <a:defRPr lang="en-US" spc="133" dirty="0" smtClean="0"/>
            </a:lvl4pPr>
            <a:lvl5pPr>
              <a:lnSpc>
                <a:spcPct val="120000"/>
              </a:lnSpc>
              <a:defRPr lang="en-US" spc="133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00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10972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defRPr lang="en-US" dirty="0" smtClean="0"/>
            </a:lvl1pPr>
            <a:lvl2pPr>
              <a:lnSpc>
                <a:spcPct val="120000"/>
              </a:lnSpc>
              <a:defRPr lang="en-US" dirty="0" smtClean="0"/>
            </a:lvl2pPr>
            <a:lvl3pPr>
              <a:lnSpc>
                <a:spcPct val="120000"/>
              </a:lnSpc>
              <a:defRPr lang="en-US" dirty="0" smtClean="0"/>
            </a:lvl3pPr>
            <a:lvl4pPr>
              <a:lnSpc>
                <a:spcPct val="120000"/>
              </a:lnSpc>
              <a:defRPr lang="en-US" dirty="0" smtClean="0"/>
            </a:lvl4pPr>
            <a:lvl5pPr>
              <a:lnSpc>
                <a:spcPct val="120000"/>
              </a:lnSpc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638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985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023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_0001_Layer Comp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509555" y="546949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1323150" y="5436443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1323150" y="5106780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09555" y="957582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99492" y="3957947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175447" y="543686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0815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380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14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72" y="1535113"/>
            <a:ext cx="5389033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416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72" y="1535113"/>
            <a:ext cx="5389033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904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35103"/>
            <a:ext cx="6815667" cy="46910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42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35103"/>
            <a:ext cx="6815667" cy="46910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65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374775"/>
            <a:ext cx="7315200" cy="4114800"/>
          </a:xfrm>
        </p:spPr>
        <p:txBody>
          <a:bodyPr/>
          <a:lstStyle>
            <a:lvl1pPr marL="0" indent="0">
              <a:buNone/>
              <a:defRPr sz="4267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70539"/>
            <a:ext cx="7315200" cy="474663"/>
          </a:xfrm>
        </p:spPr>
        <p:txBody>
          <a:bodyPr/>
          <a:lstStyle>
            <a:lvl1pPr marL="0" indent="0">
              <a:buNone/>
              <a:defRPr sz="1867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37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374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70539"/>
            <a:ext cx="7315200" cy="474663"/>
          </a:xfrm>
        </p:spPr>
        <p:txBody>
          <a:bodyPr/>
          <a:lstStyle>
            <a:lvl1pPr marL="0" indent="0">
              <a:buNone/>
              <a:defRPr sz="1867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373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99353" y="1837267"/>
            <a:ext cx="3263900" cy="38523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2581380" y="3833295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4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599056" y="3819118"/>
            <a:ext cx="1879128" cy="1875452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 smtClean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99056" y="1827674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581377" y="1836715"/>
            <a:ext cx="1879128" cy="1875452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b="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009467" y="1841373"/>
            <a:ext cx="3549192" cy="3848228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18" y="1826684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89375" y="1826684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09467" y="1841372"/>
            <a:ext cx="3549192" cy="383621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589375" y="382387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99017" y="3818467"/>
            <a:ext cx="1879600" cy="1871133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01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99353" y="1837267"/>
            <a:ext cx="3263900" cy="38523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2581380" y="3833295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4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599056" y="3819118"/>
            <a:ext cx="1879128" cy="1875452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 smtClean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99056" y="1827674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581377" y="1836715"/>
            <a:ext cx="1879128" cy="1875452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b="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009467" y="1841373"/>
            <a:ext cx="3549192" cy="3848228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81941"/>
            <a:ext cx="10992476" cy="582841"/>
          </a:xfrm>
        </p:spPr>
        <p:txBody>
          <a:bodyPr vert="horz" lIns="91440" tIns="0" rIns="91440" bIns="45720" rtlCol="0" anchor="t" anchorCtr="0">
            <a:noAutofit/>
          </a:bodyPr>
          <a:lstStyle>
            <a:lvl1pPr>
              <a:defRPr lang="en-US" b="0" dirty="0">
                <a:solidFill>
                  <a:srgbClr val="0072C6"/>
                </a:solidFill>
              </a:defRPr>
            </a:lvl1pPr>
          </a:lstStyle>
          <a:p>
            <a:pPr lvl="0"/>
            <a:r>
              <a:rPr lang="en-US" dirty="0" smtClean="0"/>
              <a:t>title of text slide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18" y="1826684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89375" y="1826684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09467" y="1841372"/>
            <a:ext cx="3549192" cy="383621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589375" y="382387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99017" y="3818467"/>
            <a:ext cx="1879600" cy="1871133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750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_0004_Layer Comp 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9555" y="546949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1323150" y="5436443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1323150" y="5106780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09555" y="957582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99492" y="3957947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175447" y="543686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0" name="Picture 9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129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88935" y="1841372"/>
            <a:ext cx="2997200" cy="3853197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2581380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9056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1841373"/>
            <a:ext cx="3859841" cy="1861753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702888" y="1841372"/>
            <a:ext cx="3884011" cy="3853197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56" y="3819117"/>
            <a:ext cx="1879129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81380" y="381911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702888" y="1841373"/>
            <a:ext cx="3884011" cy="3853196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99054" y="1841372"/>
            <a:ext cx="3859841" cy="186175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316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88935" y="1841372"/>
            <a:ext cx="2997200" cy="3853197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2581380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9056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1841373"/>
            <a:ext cx="3859841" cy="1861753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702888" y="1841372"/>
            <a:ext cx="3884011" cy="3853197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56" y="3819117"/>
            <a:ext cx="1879129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81380" y="381911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702888" y="1841373"/>
            <a:ext cx="3884011" cy="3853196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99054" y="1841372"/>
            <a:ext cx="3859841" cy="186175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13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74407" y="1833539"/>
            <a:ext cx="4990304" cy="3857856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9671204" y="1855346"/>
            <a:ext cx="1879128" cy="1856821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671204" y="3819117"/>
            <a:ext cx="1879128" cy="1876184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1836715"/>
            <a:ext cx="1879128" cy="3857855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581380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581377" y="1836715"/>
            <a:ext cx="1879128" cy="1875452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33" b="1" dirty="0">
              <a:solidFill>
                <a:schemeClr val="tx1"/>
              </a:solidFill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586199" y="3819116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2581380" y="1836715"/>
            <a:ext cx="1879600" cy="1871133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679199" y="1842599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679199" y="381708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06939" y="1834684"/>
            <a:ext cx="1871133" cy="385988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7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74407" y="1833539"/>
            <a:ext cx="4990304" cy="3857856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9671204" y="1855346"/>
            <a:ext cx="1879128" cy="1856821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671204" y="3819117"/>
            <a:ext cx="1879128" cy="1876184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1836715"/>
            <a:ext cx="1879128" cy="3857855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581380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581377" y="1836715"/>
            <a:ext cx="1879128" cy="1875452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33" b="1" dirty="0">
              <a:solidFill>
                <a:schemeClr val="tx1"/>
              </a:solidFill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586199" y="3819116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2581380" y="1836715"/>
            <a:ext cx="1879600" cy="1871133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679199" y="1842599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679199" y="381708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06939" y="1834684"/>
            <a:ext cx="1871133" cy="385988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03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2602023" y="1856583"/>
            <a:ext cx="5715000" cy="3804979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624060" y="1856583"/>
            <a:ext cx="1879128" cy="1855584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b="1" dirty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24063" y="3806419"/>
            <a:ext cx="1879128" cy="1859168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428138" y="1856582"/>
            <a:ext cx="3166533" cy="3809003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spc="-5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710" y="3806419"/>
            <a:ext cx="1871133" cy="1860277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623588" y="1856583"/>
            <a:ext cx="1879600" cy="1855584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428138" y="1856583"/>
            <a:ext cx="3166533" cy="380648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71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2602023" y="1856583"/>
            <a:ext cx="5715000" cy="3804979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624060" y="1856583"/>
            <a:ext cx="1879128" cy="1855584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b="1" dirty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24063" y="3806419"/>
            <a:ext cx="1879128" cy="1859168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428138" y="1856582"/>
            <a:ext cx="3166533" cy="3809003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spc="-5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710" y="3806419"/>
            <a:ext cx="1871133" cy="1860277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623588" y="1856583"/>
            <a:ext cx="1879600" cy="1855584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428138" y="1856583"/>
            <a:ext cx="3166533" cy="380648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71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624060" y="1856583"/>
            <a:ext cx="1879128" cy="1855584"/>
          </a:xfrm>
          <a:prstGeom prst="rect">
            <a:avLst/>
          </a:prstGeom>
          <a:solidFill>
            <a:srgbClr val="6DC2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32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24063" y="3806418"/>
            <a:ext cx="1879128" cy="1870668"/>
          </a:xfrm>
          <a:prstGeom prst="rect">
            <a:avLst/>
          </a:prstGeom>
          <a:solidFill>
            <a:srgbClr val="0052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612219" y="1868083"/>
            <a:ext cx="8970952" cy="3809004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1B3DC"/>
              </a:buClr>
              <a:buSzTx/>
              <a:buFont typeface="Arial" pitchFamily="34" charset="0"/>
              <a:buNone/>
              <a:tabLst/>
              <a:defRPr/>
            </a:pPr>
            <a:endParaRPr lang="en-US" sz="2000" spc="-5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24060" y="1852515"/>
            <a:ext cx="1871133" cy="1859168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624065" y="3804717"/>
            <a:ext cx="1879127" cy="1872369"/>
          </a:xfrm>
          <a:solidFill>
            <a:srgbClr val="0072C6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612219" y="1868083"/>
            <a:ext cx="8970952" cy="3797504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08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624060" y="1856583"/>
            <a:ext cx="1879128" cy="1855584"/>
          </a:xfrm>
          <a:prstGeom prst="rect">
            <a:avLst/>
          </a:prstGeom>
          <a:solidFill>
            <a:srgbClr val="6DC2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32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24063" y="3806420"/>
            <a:ext cx="1879128" cy="1856153"/>
          </a:xfrm>
          <a:prstGeom prst="rect">
            <a:avLst/>
          </a:prstGeom>
          <a:solidFill>
            <a:srgbClr val="0052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612219" y="1853569"/>
            <a:ext cx="8970952" cy="3809004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1B3DC"/>
              </a:buClr>
              <a:buSzTx/>
              <a:buFont typeface="Arial" pitchFamily="34" charset="0"/>
              <a:buNone/>
              <a:tabLst/>
              <a:defRPr/>
            </a:pPr>
            <a:endParaRPr lang="en-US" sz="2000" spc="-5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24060" y="1853567"/>
            <a:ext cx="1871133" cy="1858600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624061" y="3806418"/>
            <a:ext cx="1879127" cy="1856153"/>
          </a:xfrm>
          <a:solidFill>
            <a:srgbClr val="0072C6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612219" y="1868083"/>
            <a:ext cx="8970952" cy="3797504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2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99842" y="1830466"/>
            <a:ext cx="3263900" cy="38523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8009467" y="1828800"/>
            <a:ext cx="3549192" cy="1874325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9056" y="1828800"/>
            <a:ext cx="3859915" cy="1874325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3819119"/>
            <a:ext cx="1879128" cy="1870483"/>
          </a:xfrm>
          <a:prstGeom prst="rect">
            <a:avLst/>
          </a:prstGeom>
          <a:solidFill>
            <a:srgbClr val="6DC2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 smtClean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581380" y="3819120"/>
            <a:ext cx="1879128" cy="1870481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009467" y="3819120"/>
            <a:ext cx="3549192" cy="1870481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56" y="1825643"/>
            <a:ext cx="3859915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98584" y="3818467"/>
            <a:ext cx="1879600" cy="18711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09467" y="1825643"/>
            <a:ext cx="3549192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09467" y="3819119"/>
            <a:ext cx="3549192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81381" y="3819119"/>
            <a:ext cx="1877591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298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99842" y="1830466"/>
            <a:ext cx="3263900" cy="38523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8009467" y="1828800"/>
            <a:ext cx="3549192" cy="1874325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9056" y="1828800"/>
            <a:ext cx="3859915" cy="1874325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3819119"/>
            <a:ext cx="1879128" cy="1870483"/>
          </a:xfrm>
          <a:prstGeom prst="rect">
            <a:avLst/>
          </a:prstGeom>
          <a:solidFill>
            <a:srgbClr val="6DC2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 smtClean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581380" y="3819120"/>
            <a:ext cx="1879128" cy="1870481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009467" y="3819120"/>
            <a:ext cx="3549192" cy="1870481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56" y="1825643"/>
            <a:ext cx="3859915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98584" y="3818467"/>
            <a:ext cx="1879600" cy="18711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09467" y="1825643"/>
            <a:ext cx="3549192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09467" y="3819119"/>
            <a:ext cx="3549192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81381" y="3819119"/>
            <a:ext cx="1877591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33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_0001_Layer Comp 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" t="10272" r="17057" b="745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77803" y="449235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0" dirty="0"/>
          </a:p>
        </p:txBody>
      </p:sp>
      <p:sp>
        <p:nvSpPr>
          <p:cNvPr id="12" name="Rectangle 11"/>
          <p:cNvSpPr/>
          <p:nvPr/>
        </p:nvSpPr>
        <p:spPr>
          <a:xfrm flipH="1">
            <a:off x="877803" y="5338201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 flipH="1">
            <a:off x="272961" y="5335369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 flipH="1">
            <a:off x="547355" y="5005739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78702" y="869447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7804" y="3884501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pic>
        <p:nvPicPr>
          <p:cNvPr id="10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26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C12_Sam_001_16x9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388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79116" y="546949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0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79116" y="957582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69053" y="3957947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H="1">
            <a:off x="7079116" y="5435914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 flipH="1">
            <a:off x="6474274" y="5433083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 flipH="1">
            <a:off x="6748669" y="5103452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4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921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_0002_Layer Comp 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0" r="847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0755" y="408297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0" dirty="0"/>
          </a:p>
        </p:txBody>
      </p:sp>
      <p:sp>
        <p:nvSpPr>
          <p:cNvPr id="13" name="Rectangle 12"/>
          <p:cNvSpPr/>
          <p:nvPr/>
        </p:nvSpPr>
        <p:spPr>
          <a:xfrm flipH="1">
            <a:off x="870755" y="5297262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 flipH="1">
            <a:off x="265913" y="5294431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 flipH="1">
            <a:off x="540307" y="4964800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78702" y="869447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pic>
        <p:nvPicPr>
          <p:cNvPr id="11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0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7804" y="3884501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67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_0003_Layer Comp 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978107" y="327539"/>
            <a:ext cx="4245403" cy="516795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78109" y="1734558"/>
            <a:ext cx="4245400" cy="1954348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5867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</a:t>
            </a:r>
            <a:br>
              <a:rPr lang="en-US" dirty="0" smtClean="0"/>
            </a:br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3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65632" y="4706297"/>
            <a:ext cx="3870355" cy="572695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1296917" y="5567947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Rectangle 31"/>
          <p:cNvSpPr/>
          <p:nvPr/>
        </p:nvSpPr>
        <p:spPr>
          <a:xfrm>
            <a:off x="11296917" y="5238284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3" name="Rectangle 32"/>
          <p:cNvSpPr/>
          <p:nvPr/>
        </p:nvSpPr>
        <p:spPr>
          <a:xfrm>
            <a:off x="10148155" y="5568515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1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318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69422" y="619519"/>
            <a:ext cx="9736667" cy="36307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369423" y="1794192"/>
            <a:ext cx="9735691" cy="1107016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0095" y="2902658"/>
            <a:ext cx="9325019" cy="559473"/>
          </a:xfrm>
        </p:spPr>
        <p:txBody>
          <a:bodyPr anchor="b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2189" y="4323284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037626" y="3993654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369423" y="4323505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001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0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17748" y="2544584"/>
            <a:ext cx="10434725" cy="1469857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96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divider page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90801" y="4023360"/>
            <a:ext cx="9760180" cy="419605"/>
          </a:xfrm>
        </p:spPr>
        <p:txBody>
          <a:bodyPr anchor="b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98185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13DFB-9003-47F2-BA72-A45DC80D6FE8}" type="datetimeFigureOut">
              <a:rPr kumimoji="1" lang="ja-JP" altLang="en-US" smtClean="0"/>
              <a:t>2016/6/10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4551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iming>
    <p:tnLst>
      <p:par>
        <p:cTn id="1" dur="indefinite" restart="never" nodeType="tmRoot"/>
      </p:par>
    </p:tnLst>
  </p:timing>
  <p:txStyles>
    <p:titleStyle>
      <a:lvl1pPr algn="l" defTabSz="609585" rtl="0" eaLnBrk="1" latinLnBrk="0" hangingPunct="1">
        <a:spcBef>
          <a:spcPct val="0"/>
        </a:spcBef>
        <a:buNone/>
        <a:defRPr kumimoji="1" sz="3733" kern="1200" cap="none" spc="133" baseline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游ゴシック" panose="020B0400000000000000" pitchFamily="50" charset="-128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rgbClr val="0072C6"/>
        </a:buClr>
        <a:buFont typeface="Arial"/>
        <a:buChar char="•"/>
        <a:defRPr kumimoji="1" lang="en-US" sz="3733" b="0" i="0" kern="1200" spc="133" dirty="0" smtClean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Segoe UI" pitchFamily="34" charset="0"/>
        </a:defRPr>
      </a:lvl1pPr>
      <a:lvl2pPr marL="990575" indent="-380990" algn="l" defTabSz="609585" rtl="0" eaLnBrk="1" latinLnBrk="0" hangingPunct="1">
        <a:spcBef>
          <a:spcPts val="533"/>
        </a:spcBef>
        <a:buClr>
          <a:srgbClr val="0072C6"/>
        </a:buClr>
        <a:buSzPct val="70000"/>
        <a:buFont typeface="Courier New" pitchFamily="49" charset="0"/>
        <a:buChar char="o"/>
        <a:defRPr kumimoji="1" lang="en-US" sz="3200" b="0" i="0" kern="1200" spc="133" dirty="0" smtClean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Segoe UI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Clr>
          <a:srgbClr val="0072C6"/>
        </a:buClr>
        <a:buFont typeface="Wingdings" pitchFamily="2" charset="2"/>
        <a:buChar char="§"/>
        <a:defRPr kumimoji="1" lang="en-US" sz="2667" b="0" i="0" kern="1200" spc="133" dirty="0" smtClean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Segoe UI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Clr>
          <a:srgbClr val="0072C6"/>
        </a:buClr>
        <a:buFont typeface="Arial"/>
        <a:buChar char="–"/>
        <a:defRPr kumimoji="1" lang="en-US" sz="2133" b="0" i="0" kern="1200" spc="133" dirty="0" smtClean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Segoe UI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Clr>
          <a:srgbClr val="0072C6"/>
        </a:buClr>
        <a:buFont typeface="Arial"/>
        <a:buChar char="»"/>
        <a:defRPr kumimoji="1" lang="en-US" sz="2133" b="0" i="0" kern="1200" spc="133" dirty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Segoe UI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Xamarin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sz="4800" dirty="0" smtClean="0"/>
              <a:t>ことはじめ</a:t>
            </a:r>
            <a:endParaRPr kumimoji="1" lang="ja-JP" altLang="en-US" sz="48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ja-JP" dirty="0" smtClean="0"/>
              <a:t>Ralph (Tamaki Hidetsugu)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4" y="1273563"/>
            <a:ext cx="4845909" cy="311583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13" y="4164344"/>
            <a:ext cx="4364610" cy="183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9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競合製品と比べて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590858" y="1155700"/>
            <a:ext cx="10979894" cy="5610860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ja-JP" sz="2400" dirty="0" err="1" smtClean="0"/>
              <a:t>Xamarin</a:t>
            </a:r>
            <a:r>
              <a:rPr lang="ja-JP" altLang="en-US" sz="2400" dirty="0" smtClean="0"/>
              <a:t>のいい点</a:t>
            </a:r>
            <a:endParaRPr lang="en-US" altLang="ja-JP" sz="24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sz="2000" dirty="0" smtClean="0"/>
              <a:t>Cordova</a:t>
            </a:r>
            <a:r>
              <a:rPr lang="ja-JP" altLang="en-US" sz="2000" dirty="0" smtClean="0"/>
              <a:t>のような、</a:t>
            </a:r>
            <a:r>
              <a:rPr lang="en-US" altLang="ja-JP" sz="2000" dirty="0" smtClean="0"/>
              <a:t>Hybrid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HTML</a:t>
            </a:r>
            <a:r>
              <a:rPr lang="ja-JP" altLang="en-US" sz="2000" dirty="0" smtClean="0"/>
              <a:t>を使用したものでは、実行時の遅さが目立ったり、システムが提供するハードウェアアクセラレーションや、外部装置へのアクセスが制限される。</a:t>
            </a: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sz="2000" dirty="0"/>
              <a:t>コードはコンパイルされ、完全にプラットフォームごとのネイティブ動作になる</a:t>
            </a:r>
            <a:r>
              <a:rPr lang="ja-JP" altLang="en-US" sz="2000" dirty="0" smtClean="0"/>
              <a:t>ため早い</a:t>
            </a: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sz="2000" dirty="0" smtClean="0"/>
              <a:t>それぞれのプラットフォームでのクラス名・関数名がほぼ同じ名前で</a:t>
            </a:r>
            <a:r>
              <a:rPr lang="en-US" altLang="ja-JP" sz="2000" dirty="0" smtClean="0"/>
              <a:t>API</a:t>
            </a:r>
            <a:r>
              <a:rPr lang="ja-JP" altLang="en-US" sz="2000" dirty="0" smtClean="0"/>
              <a:t>として提供されているので、いずれかのプラットフォーム上でアプリ経験があると慣れやすい。</a:t>
            </a: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sz="2000" dirty="0" smtClean="0"/>
              <a:t>C#/.NET</a:t>
            </a:r>
            <a:r>
              <a:rPr lang="ja-JP" altLang="en-US" sz="2000" dirty="0" smtClean="0"/>
              <a:t>で制作された数多くのライブラリ資産を活用できる。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73262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競合製品と比べて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590858" y="1155700"/>
            <a:ext cx="10979894" cy="4970466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ja-JP" sz="2400" dirty="0" err="1" smtClean="0"/>
              <a:t>Xamarin</a:t>
            </a:r>
            <a:r>
              <a:rPr lang="ja-JP" altLang="en-US" sz="2400" dirty="0" smtClean="0"/>
              <a:t>の悪い点</a:t>
            </a:r>
            <a:endParaRPr lang="en-US" altLang="ja-JP" sz="24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sz="2000" dirty="0" smtClean="0"/>
              <a:t>HTML/JS</a:t>
            </a:r>
            <a:r>
              <a:rPr lang="ja-JP" altLang="en-US" sz="2000" dirty="0"/>
              <a:t>と</a:t>
            </a:r>
            <a:r>
              <a:rPr lang="en-US" altLang="ja-JP" sz="2000" dirty="0" smtClean="0"/>
              <a:t>C#</a:t>
            </a:r>
            <a:r>
              <a:rPr lang="ja-JP" altLang="en-US" sz="2000" dirty="0" smtClean="0"/>
              <a:t>では、前者のほうが触ったことがある人が多い</a:t>
            </a: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sz="20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sz="2000" dirty="0" smtClean="0"/>
              <a:t>各々のプラットフォームの固有動作や</a:t>
            </a:r>
            <a:r>
              <a:rPr lang="en-US" altLang="ja-JP" sz="2000" dirty="0" smtClean="0"/>
              <a:t>API</a:t>
            </a:r>
            <a:r>
              <a:rPr lang="ja-JP" altLang="en-US" sz="2000" dirty="0" smtClean="0"/>
              <a:t>などについて知らないといけない。</a:t>
            </a: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sz="20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sz="2000" dirty="0" smtClean="0"/>
              <a:t>最近になって無償化されたため、ユーザーが少なく、</a:t>
            </a:r>
            <a:r>
              <a:rPr lang="en-US" altLang="ja-JP" sz="2000" dirty="0" smtClean="0"/>
              <a:t>Web</a:t>
            </a:r>
            <a:r>
              <a:rPr lang="ja-JP" altLang="en-US" sz="2000" dirty="0" smtClean="0"/>
              <a:t>上の情報も少ない</a:t>
            </a: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sz="2000" dirty="0"/>
              <a:t>共有</a:t>
            </a:r>
            <a:r>
              <a:rPr lang="ja-JP" altLang="en-US" sz="2000" dirty="0" smtClean="0"/>
              <a:t>ライブラリにも制限があり、使えない場合がある。</a:t>
            </a:r>
            <a:endParaRPr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333193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無料でできること、できないこと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544"/>
            <a:ext cx="12182477" cy="496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73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無料でできること、できないこと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02506" y="1155700"/>
            <a:ext cx="10979894" cy="4970466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r>
              <a:rPr lang="ja-JP" altLang="en-US" sz="2400" dirty="0" smtClean="0"/>
              <a:t>学生はすべて無料でできる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/>
              <a:t>学生だとむしろ得なことが増える</a:t>
            </a:r>
            <a:endParaRPr lang="en-US" altLang="ja-JP" sz="2400" dirty="0" smtClean="0"/>
          </a:p>
          <a:p>
            <a:pPr lvl="1"/>
            <a:r>
              <a:rPr lang="en-US" altLang="ja-JP" sz="1867" dirty="0" smtClean="0"/>
              <a:t>Free</a:t>
            </a:r>
            <a:r>
              <a:rPr lang="ja-JP" altLang="en-US" sz="1867" dirty="0" smtClean="0"/>
              <a:t>枠以上で提供されるプログラムへの参加権（</a:t>
            </a:r>
            <a:r>
              <a:rPr lang="en-US" altLang="ja-JP" sz="1867" dirty="0" err="1" smtClean="0"/>
              <a:t>Xamarin</a:t>
            </a:r>
            <a:r>
              <a:rPr lang="ja-JP" altLang="en-US" sz="1867" dirty="0"/>
              <a:t> </a:t>
            </a:r>
            <a:r>
              <a:rPr lang="en-US" altLang="ja-JP" sz="1867" dirty="0" smtClean="0"/>
              <a:t>University</a:t>
            </a:r>
            <a:r>
              <a:rPr lang="ja-JP" altLang="en-US" sz="1867" dirty="0" smtClean="0"/>
              <a:t>）</a:t>
            </a:r>
            <a:endParaRPr lang="en-US" altLang="ja-JP" sz="1867" dirty="0" smtClean="0"/>
          </a:p>
          <a:p>
            <a:pPr lvl="1"/>
            <a:r>
              <a:rPr lang="en-US" altLang="ja-JP" sz="1867" dirty="0" err="1" smtClean="0"/>
              <a:t>Xamarin</a:t>
            </a:r>
            <a:r>
              <a:rPr lang="en-US" altLang="ja-JP" sz="1867" dirty="0" smtClean="0"/>
              <a:t> </a:t>
            </a:r>
            <a:r>
              <a:rPr lang="en-US" altLang="ja-JP" sz="1867" dirty="0"/>
              <a:t>Test </a:t>
            </a:r>
            <a:r>
              <a:rPr lang="en-US" altLang="ja-JP" sz="1867" dirty="0" smtClean="0"/>
              <a:t>Cloud</a:t>
            </a:r>
            <a:r>
              <a:rPr lang="ja-JP" altLang="en-US" sz="1867" dirty="0" smtClean="0"/>
              <a:t> の利用権</a:t>
            </a:r>
            <a:endParaRPr lang="en-US" altLang="ja-JP" sz="1867" dirty="0" smtClean="0"/>
          </a:p>
          <a:p>
            <a:pPr lvl="1"/>
            <a:r>
              <a:rPr lang="ja-JP" altLang="en-US" sz="1867" dirty="0" smtClean="0"/>
              <a:t>などなど</a:t>
            </a:r>
            <a:endParaRPr lang="en-US" altLang="ja-JP" sz="1867" dirty="0" smtClean="0"/>
          </a:p>
          <a:p>
            <a:pPr lvl="1"/>
            <a:endParaRPr lang="en-US" altLang="ja-JP" sz="1867" dirty="0"/>
          </a:p>
          <a:p>
            <a:r>
              <a:rPr lang="en-US" altLang="ja-JP" sz="2400" dirty="0" smtClean="0"/>
              <a:t>https://www.xamarin.com/student</a:t>
            </a:r>
          </a:p>
        </p:txBody>
      </p:sp>
    </p:spTree>
    <p:extLst>
      <p:ext uri="{BB962C8B-B14F-4D97-AF65-F5344CB8AC3E}">
        <p14:creationId xmlns:p14="http://schemas.microsoft.com/office/powerpoint/2010/main" val="2469937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01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開発環境構築方法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602506" y="1155700"/>
            <a:ext cx="10979894" cy="4970466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 のサイトへアクセス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/>
              <a:t>スクロール</a:t>
            </a:r>
            <a:r>
              <a:rPr lang="ja-JP" altLang="en-US" sz="2800" dirty="0" smtClean="0"/>
              <a:t>すると </a:t>
            </a:r>
            <a:r>
              <a:rPr lang="en-US" altLang="ja-JP" sz="2800" b="1" dirty="0" smtClean="0"/>
              <a:t>Download</a:t>
            </a:r>
            <a:r>
              <a:rPr lang="ja-JP" altLang="en-US" sz="2800" b="1" dirty="0" smtClean="0"/>
              <a:t> </a:t>
            </a:r>
            <a:r>
              <a:rPr lang="en-US" altLang="ja-JP" sz="2800" b="1" dirty="0" err="1" smtClean="0"/>
              <a:t>Xamarin</a:t>
            </a:r>
            <a:r>
              <a:rPr lang="ja-JP" altLang="en-US" sz="2800" dirty="0" smtClean="0"/>
              <a:t> というリンクがあるのでクリック</a:t>
            </a:r>
            <a:endParaRPr lang="ja-JP" altLang="en-US" sz="1734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511" y="2675215"/>
            <a:ext cx="8909884" cy="396447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6171550" y="5754188"/>
            <a:ext cx="1307593" cy="5159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765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開発環境構築</a:t>
            </a:r>
            <a:r>
              <a:rPr kumimoji="1" lang="ja-JP" altLang="en-US" dirty="0" smtClean="0"/>
              <a:t>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4434918" y="2014916"/>
            <a:ext cx="7445559" cy="475567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 smtClean="0"/>
              <a:t>名前・メールアドレス・大学名を入力</a:t>
            </a:r>
            <a:endParaRPr lang="en-US" altLang="ja-JP" sz="2800" dirty="0" smtClean="0"/>
          </a:p>
          <a:p>
            <a:endParaRPr lang="en-US" altLang="ja-JP" sz="2800" dirty="0" smtClean="0"/>
          </a:p>
          <a:p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 smtClean="0"/>
              <a:t>既に</a:t>
            </a:r>
            <a:r>
              <a:rPr lang="en-US" altLang="ja-JP" sz="2800" dirty="0" smtClean="0"/>
              <a:t>Visual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Studio</a:t>
            </a:r>
            <a:r>
              <a:rPr lang="ja-JP" altLang="en-US" sz="2800" dirty="0" smtClean="0"/>
              <a:t>をインストールしている場合は</a:t>
            </a:r>
            <a:r>
              <a:rPr lang="en-US" altLang="ja-JP" sz="2800" dirty="0" smtClean="0"/>
              <a:t>Yes</a:t>
            </a:r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r>
              <a:rPr lang="en-US" altLang="ja-JP" sz="2800" dirty="0" smtClean="0"/>
              <a:t>No</a:t>
            </a:r>
            <a:r>
              <a:rPr lang="ja-JP" altLang="en-US" sz="2800" dirty="0" smtClean="0"/>
              <a:t>を選択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" t="2714" r="2587" b="2139"/>
          <a:stretch/>
        </p:blipFill>
        <p:spPr>
          <a:xfrm>
            <a:off x="328178" y="1238016"/>
            <a:ext cx="3889477" cy="5277972"/>
          </a:xfrm>
          <a:prstGeom prst="rect">
            <a:avLst/>
          </a:prstGeom>
        </p:spPr>
      </p:pic>
      <p:grpSp>
        <p:nvGrpSpPr>
          <p:cNvPr id="16" name="グループ化 15"/>
          <p:cNvGrpSpPr/>
          <p:nvPr/>
        </p:nvGrpSpPr>
        <p:grpSpPr>
          <a:xfrm>
            <a:off x="3856211" y="1726848"/>
            <a:ext cx="152400" cy="1389502"/>
            <a:chOff x="3856211" y="1691176"/>
            <a:chExt cx="168584" cy="983242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3856211" y="1707360"/>
              <a:ext cx="152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4008611" y="1691176"/>
              <a:ext cx="0" cy="98324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3872395" y="2674418"/>
              <a:ext cx="152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直線コネクタ 16"/>
          <p:cNvCxnSpPr/>
          <p:nvPr/>
        </p:nvCxnSpPr>
        <p:spPr>
          <a:xfrm>
            <a:off x="4008611" y="2255654"/>
            <a:ext cx="4263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3872395" y="3781405"/>
            <a:ext cx="5625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>
            <a:off x="3872395" y="4499969"/>
            <a:ext cx="2812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4153656" y="4482133"/>
            <a:ext cx="0" cy="7773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153656" y="5241000"/>
            <a:ext cx="2812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49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開発環境構築方法（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4464414" y="2434024"/>
            <a:ext cx="7585018" cy="2970038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800" dirty="0" smtClean="0"/>
              <a:t>Visual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Studio</a:t>
            </a:r>
            <a:r>
              <a:rPr lang="ja-JP" altLang="en-US" sz="2800" dirty="0" smtClean="0"/>
              <a:t>が入っていない場合は</a:t>
            </a:r>
            <a:r>
              <a:rPr lang="en-US" altLang="ja-JP" sz="2800" dirty="0" smtClean="0"/>
              <a:t>Community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2015</a:t>
            </a:r>
            <a:r>
              <a:rPr lang="ja-JP" altLang="en-US" sz="2800" dirty="0" smtClean="0"/>
              <a:t>のインストールが始まる。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既にインストールされている場合は</a:t>
            </a: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のパッケージのみがインストールされる。</a:t>
            </a:r>
            <a:endParaRPr lang="en-US" altLang="ja-JP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34" y="1067493"/>
            <a:ext cx="4073643" cy="57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7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開発環境構築方法（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4464414" y="1489435"/>
            <a:ext cx="7585018" cy="4779390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dirty="0" smtClean="0"/>
              <a:t>Visual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Studio</a:t>
            </a:r>
            <a:r>
              <a:rPr lang="ja-JP" altLang="en-US" sz="2800" dirty="0" smtClean="0"/>
              <a:t>が入っていない場合は</a:t>
            </a:r>
            <a:r>
              <a:rPr lang="en-US" altLang="ja-JP" sz="2800" dirty="0" smtClean="0"/>
              <a:t>Community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2015</a:t>
            </a:r>
            <a:r>
              <a:rPr lang="ja-JP" altLang="en-US" sz="2800" dirty="0" smtClean="0"/>
              <a:t>のインストールが始まる。</a:t>
            </a:r>
            <a:endParaRPr lang="en-US" altLang="ja-JP" sz="2800" dirty="0" smtClean="0"/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既にインストールされている場合は</a:t>
            </a: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のパッケージのみがインストールされる</a:t>
            </a:r>
            <a:r>
              <a:rPr lang="ja-JP" altLang="en-US" sz="2800" dirty="0" smtClean="0"/>
              <a:t>。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インストールするコンポーネントはデフォルトのままで</a:t>
            </a:r>
            <a:r>
              <a:rPr lang="en-US" altLang="ja-JP" sz="2800" dirty="0" smtClean="0"/>
              <a:t>OK</a:t>
            </a:r>
            <a:endParaRPr lang="en-US" altLang="ja-JP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34" y="1067493"/>
            <a:ext cx="4073643" cy="57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7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開発環境構築方法（</a:t>
            </a:r>
            <a:r>
              <a:rPr lang="en-US" altLang="ja-JP" dirty="0" smtClean="0"/>
              <a:t>Ma</a:t>
            </a:r>
            <a:r>
              <a:rPr lang="en-US" altLang="ja-JP" dirty="0"/>
              <a:t>c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4464414" y="2434024"/>
            <a:ext cx="7585018" cy="2970038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ダウンロードした</a:t>
            </a:r>
            <a:r>
              <a:rPr lang="en-US" altLang="ja-JP" sz="2800" dirty="0" err="1" smtClean="0"/>
              <a:t>XamarinInstaller.dmg</a:t>
            </a:r>
            <a:r>
              <a:rPr lang="ja-JP" altLang="en-US" sz="2800" dirty="0" smtClean="0"/>
              <a:t>を開く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出てきた画面の</a:t>
            </a:r>
            <a:r>
              <a:rPr lang="ja-JP" altLang="en-US" sz="2800" dirty="0"/>
              <a:t>「</a:t>
            </a:r>
            <a:r>
              <a:rPr lang="en-US" altLang="ja-JP" sz="2800" dirty="0" smtClean="0"/>
              <a:t>Install</a:t>
            </a:r>
            <a:r>
              <a:rPr lang="ja-JP" altLang="en-US" sz="2800" dirty="0" smtClean="0"/>
              <a:t> </a:t>
            </a: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」をダブルクリック</a:t>
            </a:r>
            <a:endParaRPr lang="en-US" altLang="ja-JP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08" y="1343762"/>
            <a:ext cx="3770438" cy="459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自己紹介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118337" y="1348154"/>
            <a:ext cx="9309190" cy="538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dirty="0" smtClean="0"/>
              <a:t>玉木 英嗣 （ラルフ）</a:t>
            </a:r>
            <a:endParaRPr lang="en-US" altLang="ja-JP" sz="36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明治大学理工学部情報科学科</a:t>
            </a:r>
            <a:r>
              <a:rPr lang="en-US" altLang="ja-JP" sz="2800" dirty="0" smtClean="0"/>
              <a:t>3</a:t>
            </a:r>
            <a:r>
              <a:rPr lang="ja-JP" altLang="en-US" sz="2800" dirty="0" smtClean="0"/>
              <a:t>年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アプリ・ウェブエンジニア</a:t>
            </a:r>
            <a:endParaRPr lang="en-US" altLang="ja-JP" sz="2800" dirty="0" smtClean="0"/>
          </a:p>
          <a:p>
            <a:pPr marL="0" indent="0">
              <a:buNone/>
            </a:pPr>
            <a:r>
              <a:rPr kumimoji="1" lang="en-US" altLang="ja-JP" sz="2800" dirty="0" smtClean="0"/>
              <a:t>MSP</a:t>
            </a:r>
            <a:r>
              <a:rPr kumimoji="1" lang="ja-JP" altLang="en-US" sz="2800" dirty="0" smtClean="0"/>
              <a:t>内での活動：</a:t>
            </a:r>
            <a:r>
              <a:rPr kumimoji="1" lang="en-US" altLang="ja-JP" sz="2800" dirty="0" smtClean="0"/>
              <a:t>Minecraft</a:t>
            </a:r>
            <a:r>
              <a:rPr lang="ja-JP" altLang="en-US" sz="2800" dirty="0" smtClean="0"/>
              <a:t>・</a:t>
            </a:r>
            <a:r>
              <a:rPr lang="en-US" altLang="ja-JP" sz="2800" dirty="0" smtClean="0"/>
              <a:t>Web</a:t>
            </a:r>
            <a:r>
              <a:rPr lang="ja-JP" altLang="en-US" sz="2800" dirty="0" smtClean="0"/>
              <a:t>制作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ja-JP" altLang="en-US" sz="2800" dirty="0"/>
              <a:t>　</a:t>
            </a:r>
            <a:r>
              <a:rPr lang="ja-JP" altLang="en-US" sz="2800" dirty="0" smtClean="0"/>
              <a:t>　</a:t>
            </a:r>
            <a:r>
              <a:rPr kumimoji="1" lang="en-US" altLang="ja-JP" sz="2800" dirty="0" smtClean="0"/>
              <a:t>@</a:t>
            </a:r>
            <a:r>
              <a:rPr kumimoji="1" lang="en-US" altLang="ja-JP" sz="2800" dirty="0" err="1" smtClean="0"/>
              <a:t>r_ralph_h</a:t>
            </a:r>
            <a:endParaRPr kumimoji="1" lang="en-US" altLang="ja-JP" sz="2800" dirty="0" smtClean="0"/>
          </a:p>
          <a:p>
            <a:pPr marL="0" indent="0">
              <a:buNone/>
            </a:pPr>
            <a:r>
              <a:rPr lang="ja-JP" altLang="en-US" sz="2800" dirty="0">
                <a:latin typeface="FontAwesome" pitchFamily="50" charset="0"/>
              </a:rPr>
              <a:t>　</a:t>
            </a:r>
            <a:r>
              <a:rPr lang="ja-JP" altLang="en-US" sz="2800" dirty="0" smtClean="0">
                <a:latin typeface="FontAwesome" pitchFamily="50" charset="0"/>
              </a:rPr>
              <a:t>　</a:t>
            </a:r>
            <a:r>
              <a:rPr lang="en-US" altLang="ja-JP" sz="2800" dirty="0" smtClean="0"/>
              <a:t>r-ralph</a:t>
            </a:r>
            <a:endParaRPr kumimoji="1"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　　</a:t>
            </a:r>
            <a:r>
              <a:rPr lang="en-US" altLang="ja-JP" sz="2800" dirty="0" err="1" smtClean="0"/>
              <a:t>TamakiHidetsugu</a:t>
            </a:r>
            <a:endParaRPr kumimoji="1" lang="en-US" altLang="ja-JP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63" y="1251172"/>
            <a:ext cx="2147455" cy="2147455"/>
          </a:xfrm>
          <a:prstGeom prst="rect">
            <a:avLst/>
          </a:prstGeom>
        </p:spPr>
      </p:pic>
      <p:pic>
        <p:nvPicPr>
          <p:cNvPr id="1026" name="Picture 2" descr="https://raw.githubusercontent.com/encharm/Font-Awesome-SVG-PNG/master/black/png/256/github-al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337" y="5428404"/>
            <a:ext cx="585897" cy="58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aw.githubusercontent.com/encharm/Font-Awesome-SVG-PNG/master/black/png/256/twit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337" y="4842507"/>
            <a:ext cx="585897" cy="58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raw.githubusercontent.com/encharm/Font-Awesome-SVG-PNG/master/black/png/256/facebook-offici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337" y="6014301"/>
            <a:ext cx="585897" cy="58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74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開発環境構築方法（</a:t>
            </a:r>
            <a:r>
              <a:rPr lang="en-US" altLang="ja-JP" dirty="0" smtClean="0"/>
              <a:t>Ma</a:t>
            </a:r>
            <a:r>
              <a:rPr lang="en-US" altLang="ja-JP" dirty="0"/>
              <a:t>c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602506" y="1227404"/>
            <a:ext cx="7585018" cy="2970038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 smtClean="0"/>
              <a:t>基本的に </a:t>
            </a:r>
            <a:r>
              <a:rPr lang="en-US" altLang="ja-JP" sz="2800" dirty="0" smtClean="0"/>
              <a:t>Continue</a:t>
            </a:r>
            <a:r>
              <a:rPr lang="ja-JP" altLang="en-US" sz="2800" dirty="0" smtClean="0"/>
              <a:t> を押していけば</a:t>
            </a:r>
            <a:r>
              <a:rPr lang="en-US" altLang="ja-JP" sz="2800" dirty="0" smtClean="0"/>
              <a:t>OK</a:t>
            </a:r>
            <a:endParaRPr lang="en-US" altLang="ja-JP" sz="2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14" y="1953556"/>
            <a:ext cx="5919306" cy="383189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10" y="2716351"/>
            <a:ext cx="5919306" cy="38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 smtClean="0"/>
              <a:t>ファイル→新規作成→プロジェクト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3089757"/>
            <a:ext cx="9544169" cy="236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1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 smtClean="0"/>
              <a:t>テンプレート→ </a:t>
            </a:r>
            <a:r>
              <a:rPr kumimoji="1" lang="en-US" altLang="ja-JP" sz="2400" dirty="0" smtClean="0"/>
              <a:t>Visual</a:t>
            </a:r>
            <a:r>
              <a:rPr kumimoji="1" lang="ja-JP" altLang="en-US" sz="2400" dirty="0" smtClean="0"/>
              <a:t> </a:t>
            </a:r>
            <a:r>
              <a:rPr kumimoji="1" lang="en-US" altLang="ja-JP" sz="2400" dirty="0" smtClean="0"/>
              <a:t>C#</a:t>
            </a:r>
            <a:r>
              <a:rPr kumimoji="1" lang="ja-JP" altLang="en-US" sz="2400" dirty="0" smtClean="0"/>
              <a:t> → </a:t>
            </a:r>
            <a:r>
              <a:rPr kumimoji="1" lang="en-US" altLang="ja-JP" sz="2400" dirty="0" smtClean="0"/>
              <a:t>Cross</a:t>
            </a:r>
            <a:r>
              <a:rPr kumimoji="1" lang="ja-JP" altLang="en-US" sz="2400" dirty="0" smtClean="0"/>
              <a:t> </a:t>
            </a:r>
            <a:r>
              <a:rPr kumimoji="1" lang="en-US" altLang="ja-JP" sz="2400" dirty="0" smtClean="0"/>
              <a:t>Platform</a:t>
            </a:r>
            <a:r>
              <a:rPr lang="ja-JP" altLang="en-US" sz="2400" dirty="0"/>
              <a:t> </a:t>
            </a:r>
            <a:r>
              <a:rPr lang="ja-JP" altLang="en-US" sz="2400" dirty="0" smtClean="0"/>
              <a:t>→ </a:t>
            </a:r>
            <a:r>
              <a:rPr lang="en-US" altLang="ja-JP" sz="2400" dirty="0" smtClean="0"/>
              <a:t>Blank</a:t>
            </a:r>
            <a:r>
              <a:rPr lang="ja-JP" altLang="en-US" sz="2400" dirty="0" smtClean="0"/>
              <a:t> </a:t>
            </a:r>
            <a:r>
              <a:rPr lang="en-US" altLang="ja-JP" sz="2400" dirty="0" smtClean="0"/>
              <a:t>App</a:t>
            </a:r>
            <a:r>
              <a:rPr lang="ja-JP" altLang="en-US" sz="2400" dirty="0" smtClean="0"/>
              <a:t> </a:t>
            </a:r>
            <a:endParaRPr lang="en-US" altLang="ja-JP" sz="2400" dirty="0"/>
          </a:p>
          <a:p>
            <a:pPr lvl="1"/>
            <a:r>
              <a:rPr kumimoji="1" lang="en-US" altLang="ja-JP" sz="1867" dirty="0" err="1" smtClean="0"/>
              <a:t>Xamarin</a:t>
            </a:r>
            <a:r>
              <a:rPr kumimoji="1" lang="ja-JP" altLang="en-US" sz="1867" dirty="0" smtClean="0"/>
              <a:t> </a:t>
            </a:r>
            <a:r>
              <a:rPr kumimoji="1" lang="en-US" altLang="ja-JP" sz="1867" dirty="0" smtClean="0"/>
              <a:t>Native</a:t>
            </a:r>
            <a:r>
              <a:rPr kumimoji="1" lang="ja-JP" altLang="en-US" sz="1867" dirty="0" smtClean="0"/>
              <a:t> なら </a:t>
            </a:r>
            <a:r>
              <a:rPr kumimoji="1" lang="en-US" altLang="ja-JP" sz="1867" dirty="0" smtClean="0"/>
              <a:t>Blank App (Native Portable)</a:t>
            </a:r>
          </a:p>
          <a:p>
            <a:pPr lvl="1"/>
            <a:r>
              <a:rPr lang="en-US" altLang="ja-JP" sz="1867" dirty="0" err="1" smtClean="0"/>
              <a:t>Xamarin.Forms</a:t>
            </a:r>
            <a:r>
              <a:rPr lang="en-US" altLang="ja-JP" sz="1867" dirty="0" smtClean="0"/>
              <a:t> </a:t>
            </a:r>
            <a:r>
              <a:rPr lang="ja-JP" altLang="en-US" sz="1867" dirty="0" smtClean="0"/>
              <a:t>なら </a:t>
            </a:r>
            <a:r>
              <a:rPr lang="en-US" altLang="ja-JP" sz="1867" dirty="0"/>
              <a:t>Blank App </a:t>
            </a:r>
            <a:r>
              <a:rPr lang="en-US" altLang="ja-JP" sz="1867" dirty="0" smtClean="0"/>
              <a:t>(</a:t>
            </a:r>
            <a:r>
              <a:rPr lang="en-US" altLang="ja-JP" sz="1867" dirty="0" err="1" smtClean="0"/>
              <a:t>Xamarin.Forms</a:t>
            </a:r>
            <a:r>
              <a:rPr lang="en-US" altLang="ja-JP" sz="1867" dirty="0" smtClean="0"/>
              <a:t> </a:t>
            </a:r>
            <a:r>
              <a:rPr lang="en-US" altLang="ja-JP" sz="1867" dirty="0"/>
              <a:t>Portable)</a:t>
            </a:r>
            <a:endParaRPr kumimoji="1" lang="en-US" altLang="ja-JP" sz="1867" dirty="0" smtClean="0"/>
          </a:p>
          <a:p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74" y="2550567"/>
            <a:ext cx="6040098" cy="418775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789" b="50189"/>
          <a:stretch/>
        </p:blipFill>
        <p:spPr>
          <a:xfrm>
            <a:off x="654264" y="2872182"/>
            <a:ext cx="2113472" cy="344101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9" name="正方形/長方形 8"/>
          <p:cNvSpPr/>
          <p:nvPr/>
        </p:nvSpPr>
        <p:spPr>
          <a:xfrm>
            <a:off x="3236174" y="2553564"/>
            <a:ext cx="1184694" cy="20391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 flipH="1">
            <a:off x="654264" y="2550567"/>
            <a:ext cx="2581910" cy="3216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 flipH="1">
            <a:off x="2767736" y="4592688"/>
            <a:ext cx="1653132" cy="1720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736121" y="3827927"/>
            <a:ext cx="1086928" cy="23799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17276" y="4055090"/>
            <a:ext cx="1086928" cy="23799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245083" y="5090259"/>
            <a:ext cx="1086928" cy="23799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3" t="9234" r="27562" b="55640"/>
          <a:stretch/>
        </p:blipFill>
        <p:spPr>
          <a:xfrm>
            <a:off x="7830883" y="4009063"/>
            <a:ext cx="4119479" cy="196577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9" name="正方形/長方形 18"/>
          <p:cNvSpPr/>
          <p:nvPr/>
        </p:nvSpPr>
        <p:spPr>
          <a:xfrm>
            <a:off x="4586114" y="2940801"/>
            <a:ext cx="3075536" cy="1426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7661650" y="2946481"/>
            <a:ext cx="4288712" cy="10397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4586114" y="4367538"/>
            <a:ext cx="3244769" cy="16072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25497" y="4025298"/>
            <a:ext cx="3973062" cy="34224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925497" y="4679600"/>
            <a:ext cx="3973062" cy="34224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417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 smtClean="0"/>
              <a:t>完成！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25" y="1963091"/>
            <a:ext cx="7069591" cy="453993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641" y="3192643"/>
            <a:ext cx="3887042" cy="199842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5960554" y="2377732"/>
            <a:ext cx="1848362" cy="9447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7808916" y="2392711"/>
            <a:ext cx="4016767" cy="7999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960554" y="3322510"/>
            <a:ext cx="1978087" cy="18685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58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</a:t>
            </a:r>
            <a:r>
              <a:rPr lang="ja-JP" altLang="en-US" dirty="0"/>
              <a:t> </a:t>
            </a:r>
            <a:r>
              <a:rPr lang="en-US" altLang="ja-JP" dirty="0" smtClean="0"/>
              <a:t>&amp; Android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sz="2800" dirty="0" smtClean="0"/>
              <a:t>ツール → </a:t>
            </a:r>
            <a:r>
              <a:rPr lang="en-US" altLang="ja-JP" sz="2800" dirty="0" smtClean="0"/>
              <a:t>Visual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Studio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Emulator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for Android</a:t>
            </a:r>
          </a:p>
          <a:p>
            <a:pPr marL="0" indent="0">
              <a:buNone/>
            </a:pPr>
            <a:endParaRPr lang="en-US" altLang="ja-JP" sz="2800" dirty="0" smtClean="0"/>
          </a:p>
          <a:p>
            <a:r>
              <a:rPr lang="ja-JP" altLang="en-US" sz="2800" dirty="0" smtClean="0"/>
              <a:t>「５</a:t>
            </a:r>
            <a:r>
              <a:rPr lang="en-US" altLang="ja-JP" sz="2800" dirty="0" smtClean="0"/>
              <a:t>“ KitKat ~</a:t>
            </a:r>
            <a:r>
              <a:rPr lang="ja-JP" altLang="en-US" sz="2800" dirty="0" smtClean="0"/>
              <a:t>」をダブルクリック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起動するまで待機</a:t>
            </a:r>
            <a:endParaRPr lang="en-US" altLang="ja-JP" sz="2800" dirty="0" smtClean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583" y="2101176"/>
            <a:ext cx="4720006" cy="4442359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7343601" y="3460692"/>
            <a:ext cx="4376375" cy="576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041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&amp; Android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 smtClean="0"/>
              <a:t>「ソリューション名</a:t>
            </a:r>
            <a:r>
              <a:rPr kumimoji="1" lang="en-US" altLang="ja-JP" sz="2800" dirty="0" smtClean="0"/>
              <a:t>.Droid</a:t>
            </a:r>
            <a:r>
              <a:rPr kumimoji="1" lang="ja-JP" altLang="en-US" sz="2800" dirty="0" smtClean="0"/>
              <a:t>」が選択されていることを確認して実行ボタン </a:t>
            </a:r>
            <a:r>
              <a:rPr kumimoji="1" lang="ja-JP" altLang="en-US" sz="2800" dirty="0" smtClean="0">
                <a:solidFill>
                  <a:srgbClr val="00B050"/>
                </a:solidFill>
              </a:rPr>
              <a:t>▶</a:t>
            </a:r>
            <a:r>
              <a:rPr kumimoji="1" lang="ja-JP" altLang="en-US" sz="2800" dirty="0" smtClean="0"/>
              <a:t> をクリック</a:t>
            </a:r>
            <a:endParaRPr lang="en-US" altLang="ja-JP" sz="28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33" y="3539734"/>
            <a:ext cx="7622534" cy="189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0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Mac</a:t>
            </a:r>
            <a:r>
              <a:rPr lang="ja-JP" altLang="en-US" dirty="0" smtClean="0"/>
              <a:t> </a:t>
            </a:r>
            <a:r>
              <a:rPr lang="en-US" altLang="ja-JP" dirty="0" smtClean="0"/>
              <a:t>&amp; Android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29" y="1015708"/>
            <a:ext cx="10457468" cy="56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6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 &amp; </a:t>
            </a:r>
            <a:r>
              <a:rPr lang="en-US" altLang="ja-JP" dirty="0" smtClean="0"/>
              <a:t>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sz="2800" dirty="0" smtClean="0"/>
              <a:t>初めに</a:t>
            </a:r>
            <a:r>
              <a:rPr lang="en-US" altLang="ja-JP" sz="2800" dirty="0" smtClean="0"/>
              <a:t>Mac</a:t>
            </a:r>
            <a:r>
              <a:rPr lang="ja-JP" altLang="en-US" sz="2800" dirty="0" smtClean="0"/>
              <a:t>側で設定が必要</a:t>
            </a:r>
            <a:endParaRPr lang="en-US" altLang="ja-JP" sz="2800" dirty="0" smtClean="0"/>
          </a:p>
          <a:p>
            <a:r>
              <a:rPr lang="ja-JP" altLang="en-US" sz="2800" dirty="0" smtClean="0"/>
              <a:t>システム環境設定 → 共有 → 「リモートログイン」にチェックを入れる</a:t>
            </a:r>
            <a:endParaRPr lang="en-US" altLang="ja-JP" sz="28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17" y="2954637"/>
            <a:ext cx="4259152" cy="382688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050597" y="4676797"/>
            <a:ext cx="400633" cy="5897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15418"/>
            <a:ext cx="4807335" cy="383869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6264710" y="4560498"/>
            <a:ext cx="1378294" cy="2050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332" y="2629648"/>
            <a:ext cx="4807335" cy="383869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 &amp; </a:t>
            </a:r>
            <a:r>
              <a:rPr lang="en-US" altLang="ja-JP" dirty="0" smtClean="0"/>
              <a:t>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sz="2800" dirty="0" smtClean="0"/>
              <a:t>「次のユーザーのみ」にチェックを入れ、</a:t>
            </a: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Studio</a:t>
            </a:r>
            <a:r>
              <a:rPr lang="ja-JP" altLang="en-US" sz="2800" dirty="0" smtClean="0"/>
              <a:t>をインストールしたユーザー</a:t>
            </a:r>
            <a:r>
              <a:rPr lang="en-US" altLang="ja-JP" sz="2800" dirty="0" smtClean="0"/>
              <a:t>or</a:t>
            </a:r>
            <a:r>
              <a:rPr lang="ja-JP" altLang="en-US" sz="2800" dirty="0" smtClean="0"/>
              <a:t>グループを選択</a:t>
            </a:r>
            <a:endParaRPr lang="en-US" altLang="ja-JP" sz="2800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6310717" y="4646762"/>
            <a:ext cx="1464557" cy="4485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102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 &amp; </a:t>
            </a:r>
            <a:r>
              <a:rPr lang="en-US" altLang="ja-JP" dirty="0" smtClean="0"/>
              <a:t>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220842"/>
            <a:ext cx="5470689" cy="4905324"/>
          </a:xfrm>
        </p:spPr>
        <p:txBody>
          <a:bodyPr>
            <a:normAutofit lnSpcReduction="10000"/>
          </a:bodyPr>
          <a:lstStyle/>
          <a:p>
            <a:r>
              <a:rPr lang="en-US" altLang="ja-JP" sz="2800" dirty="0" smtClean="0"/>
              <a:t>iOS</a:t>
            </a:r>
            <a:r>
              <a:rPr lang="ja-JP" altLang="en-US" sz="2800" dirty="0" smtClean="0"/>
              <a:t>プロジェクトを開こうとすると右の画面が出てくる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同じネットワーク内に</a:t>
            </a:r>
            <a:r>
              <a:rPr lang="en-US" altLang="ja-JP" sz="2800" dirty="0" smtClean="0"/>
              <a:t>Mac</a:t>
            </a:r>
            <a:r>
              <a:rPr lang="ja-JP" altLang="en-US" sz="2800" dirty="0" smtClean="0"/>
              <a:t>が見つかればリストに出てくる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ユーザー名とパスワードを入力して完了</a:t>
            </a:r>
            <a:endParaRPr lang="en-US" altLang="ja-JP" sz="2800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6310717" y="4646762"/>
            <a:ext cx="1464557" cy="4485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46" y="1080304"/>
            <a:ext cx="5610266" cy="51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2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016000"/>
            <a:ext cx="10972800" cy="5346700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sz="2400" dirty="0"/>
              <a:t>概要</a:t>
            </a:r>
            <a:endParaRPr lang="en-US" altLang="ja-JP" sz="2400" dirty="0"/>
          </a:p>
          <a:p>
            <a:pPr lvl="1"/>
            <a:r>
              <a:rPr lang="en-US" altLang="ja-JP" sz="2000" dirty="0" err="1" smtClean="0"/>
              <a:t>Xamarin</a:t>
            </a:r>
            <a:r>
              <a:rPr lang="ja-JP" altLang="en-US" sz="2000" dirty="0" smtClean="0"/>
              <a:t>と</a:t>
            </a:r>
            <a:r>
              <a:rPr lang="ja-JP" altLang="en-US" sz="2000" dirty="0"/>
              <a:t>は</a:t>
            </a:r>
            <a:endParaRPr lang="en-US" altLang="ja-JP" sz="2000" dirty="0"/>
          </a:p>
          <a:p>
            <a:pPr lvl="1"/>
            <a:r>
              <a:rPr lang="ja-JP" altLang="en-US" sz="2000" dirty="0"/>
              <a:t>必要な開発環境</a:t>
            </a:r>
            <a:endParaRPr lang="en-US" altLang="ja-JP" sz="2000" dirty="0"/>
          </a:p>
          <a:p>
            <a:pPr lvl="1"/>
            <a:r>
              <a:rPr lang="ja-JP" altLang="en-US" sz="2000" dirty="0"/>
              <a:t>競合製品と比べて</a:t>
            </a:r>
            <a:endParaRPr lang="en-US" altLang="ja-JP" sz="2000" dirty="0"/>
          </a:p>
          <a:p>
            <a:pPr lvl="1"/>
            <a:r>
              <a:rPr lang="ja-JP" altLang="en-US" sz="2000" dirty="0" smtClean="0"/>
              <a:t>無料</a:t>
            </a:r>
            <a:r>
              <a:rPr lang="ja-JP" altLang="en-US" sz="2000" dirty="0"/>
              <a:t>でできること、できないこと</a:t>
            </a:r>
            <a:endParaRPr lang="en-US" altLang="ja-JP" sz="2000" dirty="0"/>
          </a:p>
          <a:p>
            <a:r>
              <a:rPr lang="ja-JP" altLang="en-US" sz="2400" dirty="0"/>
              <a:t>開発入門</a:t>
            </a:r>
            <a:endParaRPr lang="en-US" altLang="ja-JP" sz="2400" dirty="0"/>
          </a:p>
          <a:p>
            <a:pPr lvl="1"/>
            <a:r>
              <a:rPr lang="ja-JP" altLang="en-US" sz="2000" dirty="0"/>
              <a:t>開発環境構築</a:t>
            </a:r>
            <a:r>
              <a:rPr lang="ja-JP" altLang="en-US" sz="2000" dirty="0" smtClean="0"/>
              <a:t>方法 </a:t>
            </a:r>
            <a:r>
              <a:rPr lang="en-US" altLang="ja-JP" sz="2000" dirty="0" smtClean="0"/>
              <a:t>(Windows &amp; Mac)</a:t>
            </a:r>
            <a:endParaRPr lang="en-US" altLang="ja-JP" sz="2000" dirty="0"/>
          </a:p>
          <a:p>
            <a:pPr lvl="1"/>
            <a:r>
              <a:rPr lang="ja-JP" altLang="en-US" sz="2000" dirty="0"/>
              <a:t>新しくプロジェクトを</a:t>
            </a:r>
            <a:r>
              <a:rPr lang="ja-JP" altLang="en-US" sz="2000" dirty="0" smtClean="0"/>
              <a:t>作る </a:t>
            </a:r>
            <a:r>
              <a:rPr lang="en-US" altLang="ja-JP" sz="2000" dirty="0" smtClean="0"/>
              <a:t>(</a:t>
            </a:r>
            <a:r>
              <a:rPr lang="en-US" altLang="ja-JP" sz="2000" dirty="0"/>
              <a:t>Windows &amp; Mac)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実行</a:t>
            </a:r>
            <a:r>
              <a:rPr lang="ja-JP" altLang="en-US" sz="2000" dirty="0"/>
              <a:t>方法 </a:t>
            </a:r>
            <a:r>
              <a:rPr lang="en-US" altLang="ja-JP" sz="2000" dirty="0" smtClean="0"/>
              <a:t>(</a:t>
            </a:r>
            <a:r>
              <a:rPr lang="en-US" altLang="ja-JP" sz="2000" dirty="0"/>
              <a:t>Windows &amp; </a:t>
            </a:r>
            <a:r>
              <a:rPr lang="en-US" altLang="ja-JP" sz="2000" dirty="0" smtClean="0"/>
              <a:t>Mac with Android &amp; iOS)</a:t>
            </a:r>
            <a:endParaRPr lang="en-US" altLang="ja-JP" sz="2000" dirty="0"/>
          </a:p>
          <a:p>
            <a:pPr lvl="1"/>
            <a:r>
              <a:rPr lang="ja-JP" altLang="en-US" sz="2000" dirty="0"/>
              <a:t>デモ</a:t>
            </a:r>
            <a:endParaRPr lang="en-US" altLang="ja-JP" sz="2000" dirty="0"/>
          </a:p>
          <a:p>
            <a:r>
              <a:rPr lang="ja-JP" altLang="en-US" sz="2400" dirty="0"/>
              <a:t>さらに学ぶに</a:t>
            </a:r>
            <a:r>
              <a:rPr lang="ja-JP" altLang="en-US" sz="2400" dirty="0" smtClean="0"/>
              <a:t>は</a:t>
            </a:r>
            <a:endParaRPr lang="en-US" altLang="ja-JP" sz="2400" dirty="0" smtClean="0"/>
          </a:p>
          <a:p>
            <a:pPr lvl="1"/>
            <a:r>
              <a:rPr lang="ja-JP" altLang="en-US" sz="1900" dirty="0" smtClean="0"/>
              <a:t>公式サイトの見方</a:t>
            </a:r>
            <a:endParaRPr lang="en-US" altLang="ja-JP" sz="1900" dirty="0"/>
          </a:p>
          <a:p>
            <a:pPr lvl="1"/>
            <a:r>
              <a:rPr lang="ja-JP" altLang="en-US" sz="2000" dirty="0"/>
              <a:t>見るべき入門サイト、情報源</a:t>
            </a:r>
            <a:endParaRPr lang="en-US" altLang="ja-JP" sz="2000" dirty="0"/>
          </a:p>
          <a:p>
            <a:pPr lvl="1"/>
            <a:r>
              <a:rPr lang="ja-JP" altLang="en-US" sz="2000" dirty="0"/>
              <a:t>ユーザーコミュニティ</a:t>
            </a:r>
            <a:endParaRPr lang="en-US" altLang="ja-JP" sz="20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050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&amp; 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 smtClean="0"/>
              <a:t>「</a:t>
            </a:r>
            <a:r>
              <a:rPr kumimoji="1" lang="en-US" altLang="ja-JP" sz="2800" dirty="0" err="1" smtClean="0"/>
              <a:t>iPhoneSimulator</a:t>
            </a:r>
            <a:r>
              <a:rPr kumimoji="1" lang="ja-JP" altLang="en-US" sz="2800" dirty="0" smtClean="0"/>
              <a:t>」「ソリューション名</a:t>
            </a:r>
            <a:r>
              <a:rPr kumimoji="1" lang="en-US" altLang="ja-JP" sz="2800" dirty="0" smtClean="0"/>
              <a:t>.iOS</a:t>
            </a:r>
            <a:r>
              <a:rPr kumimoji="1" lang="ja-JP" altLang="en-US" sz="2800" dirty="0" smtClean="0"/>
              <a:t>」が選択されていることを確認して実行ボタン </a:t>
            </a:r>
            <a:r>
              <a:rPr kumimoji="1" lang="ja-JP" altLang="en-US" sz="2800" dirty="0" smtClean="0">
                <a:solidFill>
                  <a:srgbClr val="00B050"/>
                </a:solidFill>
              </a:rPr>
              <a:t>▶</a:t>
            </a:r>
            <a:r>
              <a:rPr kumimoji="1" lang="ja-JP" altLang="en-US" sz="2800" dirty="0" smtClean="0"/>
              <a:t> をクリック</a:t>
            </a:r>
            <a:endParaRPr kumimoji="1" lang="en-US" altLang="ja-JP" sz="2800" dirty="0" smtClean="0"/>
          </a:p>
          <a:p>
            <a:pPr lvl="1"/>
            <a:r>
              <a:rPr lang="ja-JP" altLang="en-US" sz="2267" dirty="0" smtClean="0">
                <a:solidFill>
                  <a:srgbClr val="00B050"/>
                </a:solidFill>
              </a:rPr>
              <a:t>▶</a:t>
            </a:r>
            <a:r>
              <a:rPr lang="ja-JP" altLang="en-US" sz="2267" dirty="0" smtClean="0"/>
              <a:t> の右側では、起動するシミュレーターの環境を設定可能</a:t>
            </a:r>
            <a:endParaRPr lang="en-US" altLang="ja-JP" sz="2267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53" y="3748402"/>
            <a:ext cx="8923952" cy="166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9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&amp; 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sz="2800" dirty="0" smtClean="0"/>
              <a:t>シミュレーターが立ち上がってアプリが実行された！</a:t>
            </a:r>
            <a:endParaRPr lang="en-US" altLang="ja-JP" sz="2800" dirty="0" smtClean="0"/>
          </a:p>
          <a:p>
            <a:pPr marL="609585" lvl="1" indent="0">
              <a:buNone/>
            </a:pPr>
            <a:r>
              <a:rPr lang="ja-JP" altLang="en-US" sz="1734" dirty="0" smtClean="0"/>
              <a:t>（つなげた</a:t>
            </a:r>
            <a:r>
              <a:rPr lang="en-US" altLang="ja-JP" sz="1734" dirty="0" smtClean="0"/>
              <a:t>Mac</a:t>
            </a:r>
            <a:r>
              <a:rPr lang="ja-JP" altLang="en-US" sz="1734" dirty="0" smtClean="0"/>
              <a:t>の上で）</a:t>
            </a:r>
            <a:endParaRPr lang="en-US" altLang="ja-JP" sz="1734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221" y="2126993"/>
            <a:ext cx="2520284" cy="462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5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&amp; 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Windows</a:t>
            </a:r>
            <a:r>
              <a:rPr lang="ja-JP" altLang="en-US" sz="2800" dirty="0" smtClean="0"/>
              <a:t>上でシミュレーターを実行させたい場合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en-US" altLang="ja-JP" sz="2800" dirty="0"/>
              <a:t>https://</a:t>
            </a:r>
            <a:r>
              <a:rPr lang="en-US" altLang="ja-JP" sz="2800" dirty="0" smtClean="0"/>
              <a:t>developer.xamarin.com/guides/cross-platform/windows/ios-simulator/</a:t>
            </a:r>
          </a:p>
          <a:p>
            <a:endParaRPr lang="en-US" altLang="ja-JP" sz="2800" dirty="0"/>
          </a:p>
          <a:p>
            <a:pPr marL="0" indent="0">
              <a:buNone/>
            </a:pP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76408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&amp; 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/>
              <a:t>Windows</a:t>
            </a:r>
            <a:r>
              <a:rPr lang="ja-JP" altLang="en-US" sz="2800" dirty="0" smtClean="0"/>
              <a:t>と</a:t>
            </a:r>
            <a:r>
              <a:rPr lang="en-US" altLang="ja-JP" sz="2800" dirty="0" smtClean="0"/>
              <a:t>Mac</a:t>
            </a:r>
            <a:r>
              <a:rPr lang="ja-JP" altLang="en-US" sz="2800" dirty="0" smtClean="0"/>
              <a:t>両方の</a:t>
            </a: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を</a:t>
            </a:r>
            <a:r>
              <a:rPr lang="en-US" altLang="ja-JP" sz="2800" dirty="0" smtClean="0"/>
              <a:t>Beta</a:t>
            </a:r>
            <a:r>
              <a:rPr lang="ja-JP" altLang="en-US" sz="2800" dirty="0" smtClean="0"/>
              <a:t>もしくは</a:t>
            </a:r>
            <a:r>
              <a:rPr lang="en-US" altLang="ja-JP" sz="2800" dirty="0" smtClean="0"/>
              <a:t>Alpha</a:t>
            </a:r>
            <a:r>
              <a:rPr lang="ja-JP" altLang="en-US" sz="2800" dirty="0" smtClean="0"/>
              <a:t>にする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/>
              <a:t>Windows</a:t>
            </a:r>
            <a:r>
              <a:rPr lang="ja-JP" altLang="en-US" sz="2800" dirty="0" smtClean="0"/>
              <a:t>上でシミュレーターをインストールする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/>
              <a:t>Visual </a:t>
            </a:r>
            <a:r>
              <a:rPr lang="en-US" altLang="ja-JP" sz="2800" dirty="0" smtClean="0"/>
              <a:t>Studio</a:t>
            </a:r>
            <a:r>
              <a:rPr lang="ja-JP" altLang="en-US" sz="2800" dirty="0" smtClean="0"/>
              <a:t>上のオプションから</a:t>
            </a:r>
            <a:r>
              <a:rPr lang="en-US" altLang="ja-JP" sz="2800" dirty="0" smtClean="0"/>
              <a:t>iOS</a:t>
            </a:r>
            <a:r>
              <a:rPr lang="ja-JP" altLang="en-US" sz="2800" dirty="0" smtClean="0"/>
              <a:t>シミュレーターを有効にする</a:t>
            </a:r>
            <a:endParaRPr lang="en-US" altLang="ja-JP" sz="2800" dirty="0"/>
          </a:p>
          <a:p>
            <a:pPr marL="0" indent="0">
              <a:buNone/>
            </a:pP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181990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&amp; 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51" y="869461"/>
            <a:ext cx="2930615" cy="5840737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56" y="869461"/>
            <a:ext cx="2930615" cy="58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New</a:t>
            </a:r>
            <a:r>
              <a:rPr lang="ja-JP" altLang="en-US" sz="2400" dirty="0" smtClean="0"/>
              <a:t> </a:t>
            </a:r>
            <a:r>
              <a:rPr lang="en-US" altLang="ja-JP" sz="2400" dirty="0" smtClean="0"/>
              <a:t>Solution </a:t>
            </a:r>
            <a:r>
              <a:rPr lang="ja-JP" altLang="en-US" sz="2400" dirty="0" smtClean="0"/>
              <a:t>を選択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35" y="1812291"/>
            <a:ext cx="8408710" cy="483462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578462" y="2497451"/>
            <a:ext cx="1249580" cy="4908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399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9" r="80703" b="65502"/>
          <a:stretch/>
        </p:blipFill>
        <p:spPr>
          <a:xfrm>
            <a:off x="766719" y="3225804"/>
            <a:ext cx="1997561" cy="189656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Multiplatform</a:t>
            </a:r>
            <a:r>
              <a:rPr kumimoji="1" lang="ja-JP" altLang="en-US" sz="2400" dirty="0" smtClean="0"/>
              <a:t>→ </a:t>
            </a:r>
            <a:r>
              <a:rPr lang="en-US" altLang="ja-JP" sz="2400" dirty="0" smtClean="0"/>
              <a:t>App</a:t>
            </a:r>
            <a:r>
              <a:rPr lang="ja-JP" altLang="en-US" sz="2400" dirty="0" smtClean="0"/>
              <a:t> </a:t>
            </a:r>
            <a:endParaRPr lang="en-US" altLang="ja-JP" sz="2400" dirty="0"/>
          </a:p>
          <a:p>
            <a:pPr lvl="1"/>
            <a:r>
              <a:rPr kumimoji="1" lang="en-US" altLang="ja-JP" sz="1867" dirty="0" err="1" smtClean="0"/>
              <a:t>Xamarin</a:t>
            </a:r>
            <a:r>
              <a:rPr kumimoji="1" lang="ja-JP" altLang="en-US" sz="1867" dirty="0" smtClean="0"/>
              <a:t> </a:t>
            </a:r>
            <a:r>
              <a:rPr kumimoji="1" lang="en-US" altLang="ja-JP" sz="1867" dirty="0" smtClean="0"/>
              <a:t>Native</a:t>
            </a:r>
            <a:r>
              <a:rPr kumimoji="1" lang="ja-JP" altLang="en-US" sz="1867" dirty="0" smtClean="0"/>
              <a:t> なら </a:t>
            </a:r>
            <a:r>
              <a:rPr kumimoji="1" lang="en-US" altLang="ja-JP" sz="1867" dirty="0" smtClean="0"/>
              <a:t>Single View App</a:t>
            </a:r>
          </a:p>
          <a:p>
            <a:pPr lvl="1"/>
            <a:r>
              <a:rPr lang="en-US" altLang="ja-JP" sz="1867" dirty="0" err="1" smtClean="0"/>
              <a:t>Xamarin.Forms</a:t>
            </a:r>
            <a:r>
              <a:rPr lang="en-US" altLang="ja-JP" sz="1867" dirty="0" smtClean="0"/>
              <a:t> </a:t>
            </a:r>
            <a:r>
              <a:rPr lang="ja-JP" altLang="en-US" sz="1867" dirty="0" smtClean="0"/>
              <a:t>なら</a:t>
            </a:r>
            <a:r>
              <a:rPr lang="en-US" altLang="ja-JP" sz="1867" dirty="0" smtClean="0"/>
              <a:t>Forms App</a:t>
            </a:r>
            <a:endParaRPr kumimoji="1" lang="en-US" altLang="ja-JP" sz="1867" dirty="0" smtClean="0"/>
          </a:p>
          <a:p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74" y="2550567"/>
            <a:ext cx="5351260" cy="388751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236174" y="2940800"/>
            <a:ext cx="1184694" cy="9713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 flipH="1">
            <a:off x="766719" y="2930862"/>
            <a:ext cx="2469455" cy="2799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 flipH="1">
            <a:off x="2764280" y="3912123"/>
            <a:ext cx="1653132" cy="12102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914518" y="3575247"/>
            <a:ext cx="1310207" cy="23799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14519" y="3890068"/>
            <a:ext cx="1086928" cy="23799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586114" y="2940801"/>
            <a:ext cx="2318985" cy="1426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4586114" y="4367538"/>
            <a:ext cx="3471293" cy="22612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5" t="6128" r="31202" b="44405"/>
          <a:stretch/>
        </p:blipFill>
        <p:spPr>
          <a:xfrm>
            <a:off x="8057407" y="3655536"/>
            <a:ext cx="3672792" cy="297321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6" name="正方形/長方形 25"/>
          <p:cNvSpPr/>
          <p:nvPr/>
        </p:nvSpPr>
        <p:spPr>
          <a:xfrm>
            <a:off x="8123787" y="4367538"/>
            <a:ext cx="3458613" cy="34224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123787" y="5075732"/>
            <a:ext cx="3458613" cy="34224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6905099" y="2927163"/>
            <a:ext cx="4821233" cy="7118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74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ja-JP" sz="2400" dirty="0" smtClean="0"/>
          </a:p>
          <a:p>
            <a:endParaRPr lang="en-US" altLang="ja-JP" sz="2400" dirty="0"/>
          </a:p>
          <a:p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/>
              <a:t>アプリ名を入力する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92" y="1220842"/>
            <a:ext cx="6918908" cy="503054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924720" y="2639505"/>
            <a:ext cx="2248319" cy="2951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5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336" y="1316710"/>
            <a:ext cx="6889209" cy="49992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220842"/>
            <a:ext cx="4056668" cy="4905324"/>
          </a:xfrm>
        </p:spPr>
        <p:txBody>
          <a:bodyPr>
            <a:normAutofit/>
          </a:bodyPr>
          <a:lstStyle/>
          <a:p>
            <a:endParaRPr lang="en-US" altLang="ja-JP" sz="2400" dirty="0" smtClean="0"/>
          </a:p>
          <a:p>
            <a:endParaRPr lang="en-US" altLang="ja-JP" sz="2400" dirty="0"/>
          </a:p>
          <a:p>
            <a:endParaRPr lang="en-US" altLang="ja-JP" sz="2400" dirty="0" smtClean="0"/>
          </a:p>
          <a:p>
            <a:endParaRPr lang="en-US" altLang="ja-JP" sz="2400" dirty="0"/>
          </a:p>
          <a:p>
            <a:r>
              <a:rPr kumimoji="1" lang="ja-JP" altLang="en-US" sz="2400" dirty="0" smtClean="0"/>
              <a:t>プロジェクト名や保存場所などの確認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9025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26" y="1890463"/>
            <a:ext cx="7680320" cy="47326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 smtClean="0"/>
              <a:t>完成！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endParaRPr kumimoji="1" lang="ja-JP" altLang="en-US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4257240" y="1915021"/>
            <a:ext cx="1860756" cy="12776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H="1">
            <a:off x="3804711" y="3192643"/>
            <a:ext cx="2325957" cy="26823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H="1">
            <a:off x="1199153" y="1915021"/>
            <a:ext cx="3055274" cy="1575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77" b="63874"/>
          <a:stretch/>
        </p:blipFill>
        <p:spPr>
          <a:xfrm>
            <a:off x="1199153" y="3490259"/>
            <a:ext cx="2605558" cy="238470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0937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概要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081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Mac</a:t>
            </a:r>
            <a:r>
              <a:rPr lang="ja-JP" altLang="en-US" dirty="0" smtClean="0"/>
              <a:t> </a:t>
            </a:r>
            <a:r>
              <a:rPr lang="en-US" altLang="ja-JP" dirty="0" smtClean="0"/>
              <a:t>&amp; Android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220842"/>
            <a:ext cx="7117237" cy="49053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ソリューション名</a:t>
            </a:r>
            <a:r>
              <a:rPr lang="en-US" altLang="ja-JP" sz="2800" dirty="0" smtClean="0"/>
              <a:t>.Droid</a:t>
            </a:r>
            <a:r>
              <a:rPr lang="ja-JP" altLang="en-US" sz="2800" dirty="0" smtClean="0"/>
              <a:t>を右クリック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「スタートアッププロジェクトとして設定」をクリック</a:t>
            </a:r>
            <a:endParaRPr lang="en-US" altLang="ja-JP" sz="28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837" y="1566146"/>
            <a:ext cx="3970291" cy="497738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8555862" y="3517577"/>
            <a:ext cx="3026537" cy="2342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381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705" y="803473"/>
            <a:ext cx="5054337" cy="273654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Mac</a:t>
            </a:r>
            <a:r>
              <a:rPr lang="ja-JP" altLang="en-US" dirty="0" smtClean="0"/>
              <a:t> </a:t>
            </a:r>
            <a:r>
              <a:rPr lang="en-US" altLang="ja-JP" dirty="0" smtClean="0"/>
              <a:t>&amp; Android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220842"/>
            <a:ext cx="7117237" cy="49053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起動するエミュレーターを選択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▶ をクリック</a:t>
            </a:r>
            <a:endParaRPr lang="en-US" altLang="ja-JP" sz="2800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8697265" y="1103696"/>
            <a:ext cx="3020254" cy="15452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98" b="66567"/>
          <a:stretch/>
        </p:blipFill>
        <p:spPr>
          <a:xfrm>
            <a:off x="7091854" y="3957390"/>
            <a:ext cx="4351795" cy="229281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7991826" y="3957390"/>
            <a:ext cx="624273" cy="488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402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Mac</a:t>
            </a:r>
            <a:r>
              <a:rPr lang="ja-JP" altLang="en-US" dirty="0" smtClean="0"/>
              <a:t> </a:t>
            </a:r>
            <a:r>
              <a:rPr lang="en-US" altLang="ja-JP" dirty="0" smtClean="0"/>
              <a:t>&amp; Android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71" y="1220842"/>
            <a:ext cx="10664858" cy="515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0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" t="13883" r="52115"/>
          <a:stretch/>
        </p:blipFill>
        <p:spPr>
          <a:xfrm>
            <a:off x="7851909" y="1140644"/>
            <a:ext cx="4075606" cy="54911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Mac</a:t>
            </a:r>
            <a:r>
              <a:rPr lang="ja-JP" altLang="en-US" dirty="0" smtClean="0"/>
              <a:t> </a:t>
            </a:r>
            <a:r>
              <a:rPr lang="en-US" altLang="ja-JP" dirty="0" smtClean="0"/>
              <a:t>&amp; 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220842"/>
            <a:ext cx="7117237" cy="49053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ソリューション名</a:t>
            </a:r>
            <a:r>
              <a:rPr lang="en-US" altLang="ja-JP" sz="2800" dirty="0" smtClean="0"/>
              <a:t>.iOS</a:t>
            </a:r>
            <a:r>
              <a:rPr lang="ja-JP" altLang="en-US" sz="2800" dirty="0" smtClean="0"/>
              <a:t>を右クリック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「スタートアッププロジェクトとして設定」をクリック</a:t>
            </a:r>
            <a:endParaRPr lang="en-US" altLang="ja-JP" sz="2800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8810384" y="3517577"/>
            <a:ext cx="3026537" cy="2342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743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60" b="68935"/>
          <a:stretch/>
        </p:blipFill>
        <p:spPr>
          <a:xfrm>
            <a:off x="6608740" y="3957390"/>
            <a:ext cx="5093821" cy="233914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84" y="1213656"/>
            <a:ext cx="2562908" cy="25350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Mac</a:t>
            </a:r>
            <a:r>
              <a:rPr lang="ja-JP" altLang="en-US" dirty="0" smtClean="0"/>
              <a:t> </a:t>
            </a:r>
            <a:r>
              <a:rPr lang="en-US" altLang="ja-JP" dirty="0" smtClean="0"/>
              <a:t>&amp; Android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220842"/>
            <a:ext cx="7117237" cy="49053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起動するエミュレーターを選択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▶ をクリック</a:t>
            </a:r>
            <a:endParaRPr lang="en-US" altLang="ja-JP" sz="2800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8489875" y="1213656"/>
            <a:ext cx="1717517" cy="2535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660848" y="3957390"/>
            <a:ext cx="624273" cy="488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600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Mac</a:t>
            </a:r>
            <a:r>
              <a:rPr lang="ja-JP" altLang="en-US" dirty="0" smtClean="0"/>
              <a:t> </a:t>
            </a:r>
            <a:r>
              <a:rPr lang="en-US" altLang="ja-JP" dirty="0" smtClean="0"/>
              <a:t>&amp; 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28" y="1047217"/>
            <a:ext cx="10001839" cy="559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0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 err="1" smtClean="0"/>
              <a:t>Github</a:t>
            </a:r>
            <a:r>
              <a:rPr kumimoji="1" lang="ja-JP" altLang="en-US" sz="2000" dirty="0" smtClean="0"/>
              <a:t>上からデータをダウンロードし、表示するアプリ</a:t>
            </a:r>
            <a:endParaRPr kumimoji="1" lang="en-US" altLang="ja-JP" sz="2000" dirty="0" smtClean="0"/>
          </a:p>
          <a:p>
            <a:endParaRPr lang="en-US" altLang="ja-JP" sz="2000" dirty="0"/>
          </a:p>
          <a:p>
            <a:r>
              <a:rPr kumimoji="1" lang="ja-JP" altLang="en-US" sz="2000" dirty="0" smtClean="0"/>
              <a:t>データを取得する部分を共有コードとして書いてみる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97684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 smtClean="0"/>
              <a:t>さらに学ぶには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730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公式サイトの見方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609600" y="1220842"/>
            <a:ext cx="10972800" cy="4905324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/>
              <a:t>API</a:t>
            </a:r>
            <a:r>
              <a:rPr lang="ja-JP" altLang="en-US" sz="2400" dirty="0" smtClean="0"/>
              <a:t> </a:t>
            </a:r>
            <a:r>
              <a:rPr lang="en-US" altLang="ja-JP" sz="2400" dirty="0" smtClean="0"/>
              <a:t>References</a:t>
            </a:r>
          </a:p>
          <a:p>
            <a:pPr marL="0" indent="0">
              <a:buNone/>
            </a:pPr>
            <a:r>
              <a:rPr lang="ja-JP" altLang="en-US" sz="2000" dirty="0" smtClean="0"/>
              <a:t>　　</a:t>
            </a:r>
            <a:r>
              <a:rPr lang="en-US" altLang="ja-JP" sz="2000" dirty="0"/>
              <a:t>https://developer.xamarin.com/api</a:t>
            </a:r>
            <a:r>
              <a:rPr lang="en-US" altLang="ja-JP" sz="2000" dirty="0" smtClean="0"/>
              <a:t>/</a:t>
            </a:r>
          </a:p>
          <a:p>
            <a:pPr marL="0" indent="0">
              <a:buNone/>
            </a:pPr>
            <a:r>
              <a:rPr lang="ja-JP" altLang="en-US" sz="2000" dirty="0" smtClean="0"/>
              <a:t>　　共通</a:t>
            </a:r>
            <a:r>
              <a:rPr lang="en-US" altLang="ja-JP" sz="2000" dirty="0" smtClean="0"/>
              <a:t>API</a:t>
            </a:r>
            <a:r>
              <a:rPr lang="ja-JP" altLang="en-US" sz="2000" dirty="0" smtClean="0"/>
              <a:t>やプラットフォーム固有の</a:t>
            </a:r>
            <a:r>
              <a:rPr lang="en-US" altLang="ja-JP" sz="2000" dirty="0" smtClean="0"/>
              <a:t>API</a:t>
            </a:r>
            <a:r>
              <a:rPr lang="ja-JP" altLang="en-US" sz="2000" dirty="0" smtClean="0"/>
              <a:t>の説明が書かれている</a:t>
            </a:r>
            <a:endParaRPr lang="en-US" altLang="ja-JP" sz="2000" dirty="0" smtClean="0"/>
          </a:p>
          <a:p>
            <a:endParaRPr lang="en-US" altLang="ja-JP" sz="2000" dirty="0" smtClean="0"/>
          </a:p>
          <a:p>
            <a:endParaRPr lang="en-US" altLang="ja-JP" sz="2000" dirty="0"/>
          </a:p>
          <a:p>
            <a:r>
              <a:rPr lang="en-US" altLang="ja-JP" sz="2400" dirty="0" smtClean="0"/>
              <a:t>Guides</a:t>
            </a:r>
          </a:p>
          <a:p>
            <a:pPr marL="0" indent="0">
              <a:buNone/>
            </a:pPr>
            <a:r>
              <a:rPr lang="ja-JP" altLang="en-US" sz="2000" dirty="0" smtClean="0"/>
              <a:t>　　</a:t>
            </a:r>
            <a:r>
              <a:rPr lang="en-US" altLang="ja-JP" sz="2000" dirty="0" smtClean="0"/>
              <a:t>https</a:t>
            </a:r>
            <a:r>
              <a:rPr lang="en-US" altLang="ja-JP" sz="2000" dirty="0"/>
              <a:t>://developer.xamarin.com/guides</a:t>
            </a:r>
            <a:r>
              <a:rPr lang="en-US" altLang="ja-JP" sz="2000" dirty="0" smtClean="0"/>
              <a:t>/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en-US" altLang="ja-JP" sz="2400" dirty="0" smtClean="0"/>
              <a:t>Recipes</a:t>
            </a:r>
          </a:p>
          <a:p>
            <a:pPr marL="0" indent="0">
              <a:buNone/>
            </a:pPr>
            <a:r>
              <a:rPr lang="ja-JP" altLang="en-US" sz="2000" dirty="0" smtClean="0"/>
              <a:t>　　</a:t>
            </a:r>
            <a:r>
              <a:rPr lang="en-US" altLang="ja-JP" sz="2000" dirty="0" smtClean="0"/>
              <a:t>https</a:t>
            </a:r>
            <a:r>
              <a:rPr lang="en-US" altLang="ja-JP" sz="2000" dirty="0"/>
              <a:t>://developer.xamarin.com/recipes</a:t>
            </a:r>
            <a:r>
              <a:rPr lang="en-US" altLang="ja-JP" sz="2000" dirty="0" smtClean="0"/>
              <a:t>/</a:t>
            </a:r>
          </a:p>
          <a:p>
            <a:pPr marL="0" indent="0">
              <a:buNone/>
            </a:pPr>
            <a:r>
              <a:rPr lang="ja-JP" altLang="en-US" sz="2000" dirty="0" smtClean="0"/>
              <a:t>　　各プラットフォームの</a:t>
            </a:r>
            <a:r>
              <a:rPr lang="en-US" altLang="ja-JP" sz="2000" dirty="0" smtClean="0"/>
              <a:t>API</a:t>
            </a:r>
            <a:r>
              <a:rPr lang="ja-JP" altLang="en-US" sz="2000" dirty="0" smtClean="0"/>
              <a:t>を使用したサンプルなどが置かれている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0020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見るべき入門サイト、情報源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sz="2800" dirty="0" smtClean="0"/>
              <a:t>まだまだ日本語の情報が不足しています </a:t>
            </a:r>
            <a:r>
              <a:rPr lang="en-US" altLang="ja-JP" sz="2800" dirty="0" smtClean="0"/>
              <a:t>( </a:t>
            </a:r>
            <a:r>
              <a:rPr lang="ja-JP" altLang="en-US" sz="2800" dirty="0"/>
              <a:t>ﾉ</a:t>
            </a:r>
            <a:r>
              <a:rPr lang="az-Cyrl-AZ" altLang="ja-JP" sz="2800" dirty="0"/>
              <a:t>Д</a:t>
            </a:r>
            <a:r>
              <a:rPr lang="az-Cyrl-AZ" altLang="ja-JP" sz="2800" dirty="0" smtClean="0"/>
              <a:t>`)</a:t>
            </a:r>
            <a:endParaRPr lang="en-US" altLang="ja-JP" sz="2800" dirty="0" smtClean="0"/>
          </a:p>
          <a:p>
            <a:pPr lvl="1"/>
            <a:r>
              <a:rPr lang="ja-JP" altLang="en-US" sz="2267" dirty="0"/>
              <a:t>無償化</a:t>
            </a:r>
            <a:r>
              <a:rPr lang="ja-JP" altLang="en-US" sz="2267" dirty="0" smtClean="0"/>
              <a:t>される</a:t>
            </a:r>
            <a:r>
              <a:rPr lang="ja-JP" altLang="en-US" sz="2267" dirty="0"/>
              <a:t>前</a:t>
            </a:r>
            <a:r>
              <a:rPr lang="ja-JP" altLang="en-US" sz="2267" dirty="0" smtClean="0"/>
              <a:t>の敷居が高すぎた</a:t>
            </a:r>
            <a:endParaRPr lang="en-US" altLang="ja-JP" sz="2267" dirty="0" smtClean="0"/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日本の</a:t>
            </a: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界で有名なのはエクセルソフトの田淵さんと、</a:t>
            </a:r>
            <a:r>
              <a:rPr lang="en-US" altLang="ja-JP" sz="2800" dirty="0" smtClean="0"/>
              <a:t>MS</a:t>
            </a:r>
            <a:r>
              <a:rPr lang="ja-JP" altLang="en-US" sz="2800" dirty="0" smtClean="0"/>
              <a:t>の</a:t>
            </a: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エバンジェリストの</a:t>
            </a:r>
            <a:r>
              <a:rPr lang="ja-JP" altLang="en-US" sz="2800" dirty="0" err="1" smtClean="0"/>
              <a:t>ちょまどさん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お二方のブログに結構つまっている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en-US" altLang="ja-JP" sz="2800" dirty="0" smtClean="0"/>
              <a:t>@</a:t>
            </a:r>
            <a:r>
              <a:rPr lang="en-US" altLang="ja-JP" sz="2800" dirty="0" err="1" smtClean="0"/>
              <a:t>ytabuchi</a:t>
            </a:r>
            <a:r>
              <a:rPr lang="en-US" altLang="ja-JP" sz="2800" dirty="0" smtClean="0"/>
              <a:t> / @</a:t>
            </a:r>
            <a:r>
              <a:rPr lang="en-US" altLang="ja-JP" sz="2800" dirty="0" err="1" smtClean="0"/>
              <a:t>chomado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0849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Xamarin</a:t>
            </a:r>
            <a:r>
              <a:rPr lang="ja-JP" altLang="en-US" dirty="0" smtClean="0"/>
              <a:t> </a:t>
            </a:r>
            <a:r>
              <a:rPr lang="en-US" altLang="ja-JP" dirty="0" smtClean="0"/>
              <a:t>(</a:t>
            </a:r>
            <a:r>
              <a:rPr lang="ja-JP" altLang="en-US" dirty="0" err="1" smtClean="0"/>
              <a:t>ざまりん</a:t>
            </a:r>
            <a:r>
              <a:rPr lang="en-US" altLang="ja-JP" dirty="0" smtClean="0"/>
              <a:t>)</a:t>
            </a:r>
            <a:r>
              <a:rPr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506" y="1155700"/>
            <a:ext cx="10979894" cy="4970466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クロスプラットフォーム開発ツール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r>
              <a:rPr lang="en-US" altLang="ja-JP" sz="2800" dirty="0" smtClean="0"/>
              <a:t>C#/.NET</a:t>
            </a:r>
            <a:r>
              <a:rPr lang="ja-JP" altLang="en-US" sz="2800" dirty="0" smtClean="0"/>
              <a:t>で記述するだけで、</a:t>
            </a:r>
            <a:r>
              <a:rPr lang="en-US" altLang="ja-JP" sz="2800" dirty="0" smtClean="0"/>
              <a:t>iOS, Android, </a:t>
            </a:r>
            <a:r>
              <a:rPr lang="en-US" altLang="ja-JP" sz="2800" dirty="0" err="1" smtClean="0"/>
              <a:t>WindowsPhone</a:t>
            </a:r>
            <a:r>
              <a:rPr lang="ja-JP" altLang="en-US" sz="2800" dirty="0" smtClean="0"/>
              <a:t>で動作できる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もちろん、</a:t>
            </a:r>
            <a:r>
              <a:rPr lang="en-US" altLang="ja-JP" sz="2800" dirty="0" err="1" smtClean="0"/>
              <a:t>NuGet</a:t>
            </a:r>
            <a:r>
              <a:rPr lang="ja-JP" altLang="en-US" sz="2800" dirty="0" smtClean="0"/>
              <a:t>を使って既存のライブラリを使用できる</a:t>
            </a:r>
            <a:endParaRPr lang="en-US" altLang="ja-JP" sz="2800" dirty="0" smtClean="0"/>
          </a:p>
          <a:p>
            <a:endParaRPr kumimoji="1" lang="en-US" altLang="ja-JP" sz="2800" dirty="0"/>
          </a:p>
          <a:p>
            <a:r>
              <a:rPr kumimoji="1" lang="ja-JP" altLang="en-US" sz="2800" dirty="0" smtClean="0"/>
              <a:t>今年</a:t>
            </a:r>
            <a:r>
              <a:rPr kumimoji="1" lang="en-US" altLang="ja-JP" sz="2800" dirty="0" smtClean="0"/>
              <a:t>3</a:t>
            </a:r>
            <a:r>
              <a:rPr kumimoji="1" lang="ja-JP" altLang="en-US" sz="2800" dirty="0" smtClean="0"/>
              <a:t>月末にあった </a:t>
            </a:r>
            <a:r>
              <a:rPr kumimoji="1" lang="en-US" altLang="ja-JP" sz="2800" dirty="0" smtClean="0"/>
              <a:t>Build2016 </a:t>
            </a:r>
            <a:r>
              <a:rPr kumimoji="1" lang="ja-JP" altLang="en-US" sz="2800" dirty="0" smtClean="0"/>
              <a:t>で無償化が発表された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35170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ユーザーコミュニティ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JXUG</a:t>
            </a:r>
            <a:r>
              <a:rPr lang="ja-JP" altLang="en-US" sz="2400" dirty="0" smtClean="0"/>
              <a:t> （</a:t>
            </a:r>
            <a:r>
              <a:rPr lang="en-US" altLang="ja-JP" sz="2400" dirty="0" smtClean="0"/>
              <a:t>Japan </a:t>
            </a:r>
            <a:r>
              <a:rPr lang="en-US" altLang="ja-JP" sz="2400" dirty="0" err="1" smtClean="0"/>
              <a:t>Xamarin</a:t>
            </a:r>
            <a:r>
              <a:rPr lang="en-US" altLang="ja-JP" sz="2400" dirty="0" smtClean="0"/>
              <a:t> User Group</a:t>
            </a:r>
            <a:r>
              <a:rPr lang="ja-JP" altLang="en-US" sz="2400" dirty="0" smtClean="0"/>
              <a:t>）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	http</a:t>
            </a:r>
            <a:r>
              <a:rPr lang="en-US" altLang="ja-JP" sz="2400" dirty="0"/>
              <a:t>://jxug.org</a:t>
            </a:r>
            <a:r>
              <a:rPr lang="en-US" altLang="ja-JP" sz="2400" dirty="0" smtClean="0"/>
              <a:t>/</a:t>
            </a:r>
          </a:p>
          <a:p>
            <a:pPr marL="0" indent="0">
              <a:buNone/>
            </a:pPr>
            <a:endParaRPr kumimoji="1" lang="en-US" altLang="ja-JP" sz="2400" dirty="0"/>
          </a:p>
          <a:p>
            <a:r>
              <a:rPr lang="ja-JP" altLang="en-US" sz="2400" dirty="0" smtClean="0"/>
              <a:t>たぶん日本唯一の</a:t>
            </a:r>
            <a:r>
              <a:rPr lang="en-US" altLang="ja-JP" sz="2400" dirty="0" err="1" smtClean="0"/>
              <a:t>Xamarin</a:t>
            </a:r>
            <a:r>
              <a:rPr lang="ja-JP" altLang="en-US" sz="2400" dirty="0" smtClean="0"/>
              <a:t>コミュニティ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/>
              <a:t>月一程度で勉強会が開かれている（東京）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/>
              <a:t>地方でも時々開かれている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43463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</a:t>
            </a:r>
            <a:r>
              <a:rPr lang="ja-JP" altLang="en-US" dirty="0"/>
              <a:t>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3306792"/>
            <a:ext cx="10972800" cy="281937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はいいぞ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192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6964" y="1"/>
            <a:ext cx="11589495" cy="803472"/>
          </a:xfrm>
        </p:spPr>
        <p:txBody>
          <a:bodyPr/>
          <a:lstStyle/>
          <a:p>
            <a:r>
              <a:rPr lang="en-US" altLang="ja-JP" dirty="0" err="1" smtClean="0"/>
              <a:t>Xamarin</a:t>
            </a:r>
            <a:r>
              <a:rPr lang="ja-JP" altLang="en-US" dirty="0" smtClean="0"/>
              <a:t> </a:t>
            </a:r>
            <a:r>
              <a:rPr lang="en-US" altLang="ja-JP" dirty="0" smtClean="0"/>
              <a:t>Native</a:t>
            </a:r>
            <a:r>
              <a:rPr lang="ja-JP" altLang="en-US" dirty="0" smtClean="0"/>
              <a:t>とは</a:t>
            </a:r>
            <a:endParaRPr kumimoji="1" lang="ja-JP" altLang="en-US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1145428" y="1333396"/>
            <a:ext cx="10004891" cy="4718737"/>
            <a:chOff x="1100911" y="1514404"/>
            <a:chExt cx="10004891" cy="4718737"/>
          </a:xfrm>
        </p:grpSpPr>
        <p:grpSp>
          <p:nvGrpSpPr>
            <p:cNvPr id="20" name="グループ化 19"/>
            <p:cNvGrpSpPr/>
            <p:nvPr/>
          </p:nvGrpSpPr>
          <p:grpSpPr>
            <a:xfrm>
              <a:off x="1100911" y="1514404"/>
              <a:ext cx="9127770" cy="4703516"/>
              <a:chOff x="1167413" y="904804"/>
              <a:chExt cx="9127770" cy="4703516"/>
            </a:xfrm>
          </p:grpSpPr>
          <p:pic>
            <p:nvPicPr>
              <p:cNvPr id="6" name="図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8417" y="965351"/>
                <a:ext cx="1279086" cy="1279086"/>
              </a:xfrm>
              <a:prstGeom prst="rect">
                <a:avLst/>
              </a:prstGeom>
            </p:spPr>
          </p:pic>
          <p:grpSp>
            <p:nvGrpSpPr>
              <p:cNvPr id="19" name="グループ化 18"/>
              <p:cNvGrpSpPr/>
              <p:nvPr/>
            </p:nvGrpSpPr>
            <p:grpSpPr>
              <a:xfrm>
                <a:off x="1167413" y="904804"/>
                <a:ext cx="9127770" cy="4703516"/>
                <a:chOff x="1167413" y="904804"/>
                <a:chExt cx="9127770" cy="4703516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1167413" y="2526026"/>
                  <a:ext cx="2853750" cy="666061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dirty="0" smtClean="0"/>
                    <a:t>iOS UI </a:t>
                  </a:r>
                  <a:endParaRPr kumimoji="1" lang="ja-JP" altLang="en-US" dirty="0"/>
                </a:p>
              </p:txBody>
            </p:sp>
            <p:pic>
              <p:nvPicPr>
                <p:cNvPr id="7" name="図 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415" t="14391" r="15170" b="19205"/>
                <a:stretch/>
              </p:blipFill>
              <p:spPr>
                <a:xfrm>
                  <a:off x="8149551" y="904804"/>
                  <a:ext cx="1421503" cy="1400180"/>
                </a:xfrm>
                <a:prstGeom prst="rect">
                  <a:avLst/>
                </a:prstGeom>
              </p:spPr>
            </p:pic>
            <p:pic>
              <p:nvPicPr>
                <p:cNvPr id="8" name="図 7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31690" y="965351"/>
                  <a:ext cx="1193674" cy="1396599"/>
                </a:xfrm>
                <a:prstGeom prst="rect">
                  <a:avLst/>
                </a:prstGeom>
              </p:spPr>
            </p:pic>
            <p:sp>
              <p:nvSpPr>
                <p:cNvPr id="9" name="正方形/長方形 8"/>
                <p:cNvSpPr/>
                <p:nvPr/>
              </p:nvSpPr>
              <p:spPr>
                <a:xfrm>
                  <a:off x="4301652" y="2526026"/>
                  <a:ext cx="2853750" cy="66606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dirty="0" smtClean="0"/>
                    <a:t>Android UI</a:t>
                  </a:r>
                  <a:endParaRPr kumimoji="1" lang="ja-JP" altLang="en-US" dirty="0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7441433" y="2526026"/>
                  <a:ext cx="2853750" cy="66606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dirty="0" smtClean="0"/>
                    <a:t>Windows Phone UI</a:t>
                  </a:r>
                  <a:endParaRPr kumimoji="1" lang="ja-JP" altLang="en-US" dirty="0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167413" y="3232607"/>
                  <a:ext cx="2853750" cy="666061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dirty="0" smtClean="0"/>
                    <a:t>iOS </a:t>
                  </a:r>
                  <a:r>
                    <a:rPr kumimoji="1" lang="en-US" altLang="ja-JP" dirty="0" err="1" smtClean="0"/>
                    <a:t>Env</a:t>
                  </a:r>
                  <a:r>
                    <a:rPr kumimoji="1" lang="en-US" altLang="ja-JP" dirty="0" smtClean="0"/>
                    <a:t> Code(C#)</a:t>
                  </a:r>
                  <a:endParaRPr kumimoji="1" lang="ja-JP" altLang="en-US" dirty="0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4301652" y="3232607"/>
                  <a:ext cx="2853750" cy="66606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dirty="0" smtClean="0"/>
                    <a:t>Android </a:t>
                  </a:r>
                  <a:r>
                    <a:rPr lang="en-US" altLang="ja-JP" dirty="0" err="1"/>
                    <a:t>Env</a:t>
                  </a:r>
                  <a:r>
                    <a:rPr lang="en-US" altLang="ja-JP" dirty="0"/>
                    <a:t> Code(C#)</a:t>
                  </a:r>
                  <a:endParaRPr kumimoji="1" lang="ja-JP" altLang="en-US" dirty="0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441433" y="3232607"/>
                  <a:ext cx="2853750" cy="66606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dirty="0" smtClean="0"/>
                    <a:t>Windows Phone</a:t>
                  </a:r>
                </a:p>
                <a:p>
                  <a:pPr algn="ctr"/>
                  <a:r>
                    <a:rPr lang="en-US" altLang="ja-JP" dirty="0" err="1" smtClean="0"/>
                    <a:t>Env</a:t>
                  </a:r>
                  <a:r>
                    <a:rPr lang="en-US" altLang="ja-JP" dirty="0" smtClean="0"/>
                    <a:t> </a:t>
                  </a:r>
                  <a:r>
                    <a:rPr lang="en-US" altLang="ja-JP" dirty="0"/>
                    <a:t>Code(C#)</a:t>
                  </a:r>
                  <a:endParaRPr kumimoji="1" lang="ja-JP" altLang="en-US" dirty="0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167413" y="3939280"/>
                  <a:ext cx="9127770" cy="166904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2800" dirty="0" smtClean="0"/>
                    <a:t>Shared Code (C#)</a:t>
                  </a:r>
                </a:p>
                <a:p>
                  <a:pPr algn="ctr"/>
                  <a:endParaRPr kumimoji="1" lang="ja-JP" altLang="en-US" sz="2800" dirty="0"/>
                </a:p>
              </p:txBody>
            </p:sp>
            <p:sp>
              <p:nvSpPr>
                <p:cNvPr id="18" name="正方形/長方形 17"/>
                <p:cNvSpPr/>
                <p:nvPr/>
              </p:nvSpPr>
              <p:spPr>
                <a:xfrm>
                  <a:off x="1380771" y="4982085"/>
                  <a:ext cx="8716418" cy="486821"/>
                </a:xfrm>
                <a:prstGeom prst="rect">
                  <a:avLst/>
                </a:prstGeom>
                <a:solidFill>
                  <a:schemeClr val="bg2">
                    <a:lumMod val="6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2000" dirty="0" smtClean="0"/>
                    <a:t>.NET Libraries</a:t>
                  </a:r>
                </a:p>
              </p:txBody>
            </p:sp>
          </p:grpSp>
        </p:grpSp>
        <p:pic>
          <p:nvPicPr>
            <p:cNvPr id="21" name="図 2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988" b="29357"/>
            <a:stretch/>
          </p:blipFill>
          <p:spPr>
            <a:xfrm rot="5400000">
              <a:off x="9194998" y="4322336"/>
              <a:ext cx="3097514" cy="72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072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6964" y="1"/>
            <a:ext cx="11589495" cy="803472"/>
          </a:xfrm>
        </p:spPr>
        <p:txBody>
          <a:bodyPr/>
          <a:lstStyle/>
          <a:p>
            <a:r>
              <a:rPr lang="en-US" altLang="ja-JP" dirty="0" err="1" smtClean="0"/>
              <a:t>Xamarin.Forms</a:t>
            </a:r>
            <a:r>
              <a:rPr lang="ja-JP" altLang="en-US" dirty="0" smtClean="0"/>
              <a:t>とは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432" y="1393943"/>
            <a:ext cx="1279086" cy="127908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145428" y="2954618"/>
            <a:ext cx="2853750" cy="6660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iOS </a:t>
            </a:r>
            <a:r>
              <a:rPr lang="en-US" altLang="ja-JP" dirty="0" err="1" smtClean="0"/>
              <a:t>Env</a:t>
            </a:r>
            <a:r>
              <a:rPr lang="en-US" altLang="ja-JP" dirty="0" smtClean="0"/>
              <a:t> Code(C#)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5" t="14391" r="15170" b="19205"/>
          <a:stretch/>
        </p:blipFill>
        <p:spPr>
          <a:xfrm>
            <a:off x="8127566" y="1333396"/>
            <a:ext cx="1421503" cy="140018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705" y="1393943"/>
            <a:ext cx="1193674" cy="139659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4279667" y="2954618"/>
            <a:ext cx="2853750" cy="66606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Android </a:t>
            </a:r>
            <a:r>
              <a:rPr lang="en-US" altLang="ja-JP" dirty="0" err="1"/>
              <a:t>Env</a:t>
            </a:r>
            <a:r>
              <a:rPr lang="en-US" altLang="ja-JP" dirty="0"/>
              <a:t> Code(C#)</a:t>
            </a:r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7419448" y="2954618"/>
            <a:ext cx="2853750" cy="66606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Windows Phone</a:t>
            </a:r>
          </a:p>
          <a:p>
            <a:pPr algn="ctr"/>
            <a:r>
              <a:rPr lang="en-US" altLang="ja-JP" dirty="0" err="1"/>
              <a:t>Env</a:t>
            </a:r>
            <a:r>
              <a:rPr lang="en-US" altLang="ja-JP" dirty="0"/>
              <a:t> Code(C#)</a:t>
            </a:r>
            <a:endParaRPr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145428" y="4367872"/>
            <a:ext cx="9127770" cy="16690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/>
              <a:t>Shared Code (C#)</a:t>
            </a:r>
          </a:p>
          <a:p>
            <a:pPr algn="ctr"/>
            <a:endParaRPr kumimoji="1" lang="ja-JP" altLang="en-US" sz="2800" dirty="0"/>
          </a:p>
        </p:txBody>
      </p:sp>
      <p:sp>
        <p:nvSpPr>
          <p:cNvPr id="18" name="正方形/長方形 17"/>
          <p:cNvSpPr/>
          <p:nvPr/>
        </p:nvSpPr>
        <p:spPr>
          <a:xfrm>
            <a:off x="1358786" y="5410677"/>
            <a:ext cx="8716418" cy="486821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.NET Libraries</a:t>
            </a: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88" b="29357"/>
          <a:stretch/>
        </p:blipFill>
        <p:spPr>
          <a:xfrm rot="5400000">
            <a:off x="9239515" y="4141328"/>
            <a:ext cx="3097514" cy="724095"/>
          </a:xfrm>
          <a:prstGeom prst="rect">
            <a:avLst/>
          </a:prstGeom>
        </p:spPr>
      </p:pic>
      <p:sp>
        <p:nvSpPr>
          <p:cNvPr id="23" name="正方形/長方形 22"/>
          <p:cNvSpPr/>
          <p:nvPr/>
        </p:nvSpPr>
        <p:spPr>
          <a:xfrm>
            <a:off x="1136906" y="3674606"/>
            <a:ext cx="9127770" cy="6558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/>
              <a:t>Shared UI Code (XAML/C#)</a:t>
            </a:r>
          </a:p>
        </p:txBody>
      </p:sp>
    </p:spTree>
    <p:extLst>
      <p:ext uri="{BB962C8B-B14F-4D97-AF65-F5344CB8AC3E}">
        <p14:creationId xmlns:p14="http://schemas.microsoft.com/office/powerpoint/2010/main" val="340052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必要な開発環境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602506" y="1155700"/>
            <a:ext cx="10979894" cy="4970466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/>
              <a:t>開発環境</a:t>
            </a:r>
            <a:endParaRPr lang="en-US" altLang="ja-JP" sz="2400" dirty="0" smtClean="0"/>
          </a:p>
          <a:p>
            <a:pPr marL="533386" lvl="1" indent="0">
              <a:buNone/>
            </a:pPr>
            <a:r>
              <a:rPr lang="en-US" altLang="ja-JP" sz="2400" dirty="0" smtClean="0"/>
              <a:t>Windows:</a:t>
            </a:r>
            <a:r>
              <a:rPr lang="ja-JP" altLang="en-US" sz="2400" dirty="0"/>
              <a:t> </a:t>
            </a:r>
            <a:r>
              <a:rPr lang="en-US" altLang="ja-JP" sz="2400" dirty="0" smtClean="0"/>
              <a:t>Visual</a:t>
            </a:r>
            <a:r>
              <a:rPr lang="ja-JP" altLang="en-US" sz="2400" dirty="0"/>
              <a:t> </a:t>
            </a:r>
            <a:r>
              <a:rPr lang="en-US" altLang="ja-JP" sz="2400" dirty="0" smtClean="0"/>
              <a:t>Studio</a:t>
            </a:r>
          </a:p>
          <a:p>
            <a:pPr marL="533386" lvl="1" indent="0">
              <a:buNone/>
            </a:pPr>
            <a:r>
              <a:rPr lang="en-US" altLang="ja-JP" sz="2400" dirty="0" smtClean="0"/>
              <a:t>Mac: </a:t>
            </a:r>
            <a:r>
              <a:rPr lang="en-US" altLang="ja-JP" sz="2400" dirty="0" err="1" smtClean="0"/>
              <a:t>Xamarin</a:t>
            </a:r>
            <a:r>
              <a:rPr lang="en-US" altLang="ja-JP" sz="2400" dirty="0" smtClean="0"/>
              <a:t> Studio</a:t>
            </a:r>
          </a:p>
          <a:p>
            <a:pPr marL="533386" lvl="1" indent="0">
              <a:buNone/>
            </a:pPr>
            <a:endParaRPr lang="en-US" altLang="ja-JP" sz="2400" dirty="0" smtClean="0"/>
          </a:p>
          <a:p>
            <a:r>
              <a:rPr lang="en-US" altLang="ja-JP" sz="2400" dirty="0" smtClean="0"/>
              <a:t>Windows</a:t>
            </a:r>
            <a:r>
              <a:rPr lang="ja-JP" altLang="en-US" sz="2400" dirty="0"/>
              <a:t>上</a:t>
            </a:r>
            <a:r>
              <a:rPr lang="ja-JP" altLang="en-US" sz="2400" dirty="0" smtClean="0"/>
              <a:t>で、</a:t>
            </a:r>
            <a:r>
              <a:rPr lang="en-US" altLang="ja-JP" sz="2400" dirty="0" smtClean="0"/>
              <a:t>iOS</a:t>
            </a:r>
            <a:r>
              <a:rPr lang="ja-JP" altLang="en-US" sz="2400" dirty="0" smtClean="0"/>
              <a:t>アプリの</a:t>
            </a:r>
            <a:r>
              <a:rPr lang="en-US" altLang="ja-JP" sz="2400" dirty="0" smtClean="0"/>
              <a:t>Storyboard</a:t>
            </a:r>
            <a:r>
              <a:rPr lang="ja-JP" altLang="en-US" sz="2400" dirty="0" smtClean="0"/>
              <a:t>編集や、ビルドを行うためには、</a:t>
            </a:r>
            <a:r>
              <a:rPr lang="en-US" altLang="ja-JP" sz="2400" dirty="0" err="1" smtClean="0"/>
              <a:t>Xamarin</a:t>
            </a:r>
            <a:r>
              <a:rPr lang="ja-JP" altLang="en-US" sz="2400" dirty="0" smtClean="0"/>
              <a:t> </a:t>
            </a:r>
            <a:r>
              <a:rPr lang="en-US" altLang="ja-JP" sz="2400" dirty="0" smtClean="0"/>
              <a:t>Studio</a:t>
            </a:r>
            <a:r>
              <a:rPr lang="ja-JP" altLang="en-US" sz="2400" dirty="0" smtClean="0"/>
              <a:t>をインストールした</a:t>
            </a:r>
            <a:r>
              <a:rPr lang="en-US" altLang="ja-JP" sz="2400" dirty="0" smtClean="0"/>
              <a:t>Mac</a:t>
            </a:r>
            <a:r>
              <a:rPr lang="ja-JP" altLang="en-US" sz="2400" dirty="0" smtClean="0"/>
              <a:t>が必要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91014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競合製品と比べて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9" y="3035821"/>
            <a:ext cx="5113650" cy="1521920"/>
          </a:xfrm>
          <a:prstGeom prst="rect">
            <a:avLst/>
          </a:prstGeom>
        </p:spPr>
      </p:pic>
      <p:pic>
        <p:nvPicPr>
          <p:cNvPr id="1026" name="Picture 2" descr="http://static1.squarespace.com/static/540d7a89e4b0387389f618ba/546d8fc4e4b06f0363347eaa/56023233e4b0eaa138bdf5d7/1456588211680/?format=1000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099" y="2182334"/>
            <a:ext cx="5073388" cy="291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6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sp">
  <a:themeElements>
    <a:clrScheme name="Microsoft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B900"/>
      </a:accent1>
      <a:accent2>
        <a:srgbClr val="FF8C00"/>
      </a:accent2>
      <a:accent3>
        <a:srgbClr val="EB3C00"/>
      </a:accent3>
      <a:accent4>
        <a:srgbClr val="6DC2E9"/>
      </a:accent4>
      <a:accent5>
        <a:srgbClr val="00BCF2"/>
      </a:accent5>
      <a:accent6>
        <a:srgbClr val="0072C6"/>
      </a:accent6>
      <a:hlink>
        <a:srgbClr val="4C4C4C"/>
      </a:hlink>
      <a:folHlink>
        <a:srgbClr val="000000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oT_Team.pptx" id="{BAAC0D9F-7634-48BD-A88E-D690AF8CE5C6}" vid="{FDD74696-2EE9-4C7D-81AB-F24CBC172B6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mspslide</Template>
  <TotalTime>1042</TotalTime>
  <Words>1780</Words>
  <Application>Microsoft Office PowerPoint</Application>
  <PresentationFormat>ワイド画面</PresentationFormat>
  <Paragraphs>312</Paragraphs>
  <Slides>51</Slides>
  <Notes>32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59" baseType="lpstr">
      <vt:lpstr>Segoe Light</vt:lpstr>
      <vt:lpstr>游ゴシック</vt:lpstr>
      <vt:lpstr>Arial</vt:lpstr>
      <vt:lpstr>Courier New</vt:lpstr>
      <vt:lpstr>FontAwesome</vt:lpstr>
      <vt:lpstr>Segoe UI</vt:lpstr>
      <vt:lpstr>Wingdings</vt:lpstr>
      <vt:lpstr>msp</vt:lpstr>
      <vt:lpstr>Xamarin ことはじめ</vt:lpstr>
      <vt:lpstr>自己紹介</vt:lpstr>
      <vt:lpstr>目次</vt:lpstr>
      <vt:lpstr>概要</vt:lpstr>
      <vt:lpstr>Xamarin (ざまりん)とは</vt:lpstr>
      <vt:lpstr>Xamarin Nativeとは</vt:lpstr>
      <vt:lpstr>Xamarin.Formsとは</vt:lpstr>
      <vt:lpstr>必要な開発環境</vt:lpstr>
      <vt:lpstr>競合製品と比べて</vt:lpstr>
      <vt:lpstr>競合製品と比べて</vt:lpstr>
      <vt:lpstr>競合製品と比べて</vt:lpstr>
      <vt:lpstr>無料でできること、できないこと</vt:lpstr>
      <vt:lpstr>無料でできること、できないこと</vt:lpstr>
      <vt:lpstr>開発入門</vt:lpstr>
      <vt:lpstr>開発環境構築方法</vt:lpstr>
      <vt:lpstr>開発環境構築方法</vt:lpstr>
      <vt:lpstr>開発環境構築方法（Windows）</vt:lpstr>
      <vt:lpstr>開発環境構築方法（Windows）</vt:lpstr>
      <vt:lpstr>開発環境構築方法（Mac）</vt:lpstr>
      <vt:lpstr>開発環境構築方法（Mac）</vt:lpstr>
      <vt:lpstr>新しくプロジェクトを作る（Windows）</vt:lpstr>
      <vt:lpstr>新しくプロジェクトを作る（Windows）</vt:lpstr>
      <vt:lpstr>新しくプロジェクトを作る（Windows）</vt:lpstr>
      <vt:lpstr>実行方法（Windows &amp; Android）</vt:lpstr>
      <vt:lpstr>実行方法（Windows &amp; Android）</vt:lpstr>
      <vt:lpstr>実行方法（Mac &amp; Android）</vt:lpstr>
      <vt:lpstr>実行方法（Windows &amp; iOS）</vt:lpstr>
      <vt:lpstr>実行方法（Windows &amp; iOS）</vt:lpstr>
      <vt:lpstr>実行方法（Windows &amp; iOS）</vt:lpstr>
      <vt:lpstr>実行方法（Windows &amp; iOS）</vt:lpstr>
      <vt:lpstr>実行方法（Windows &amp; iOS）</vt:lpstr>
      <vt:lpstr>実行方法（Windows &amp; iOS）</vt:lpstr>
      <vt:lpstr>実行方法（Windows &amp; iOS）</vt:lpstr>
      <vt:lpstr>実行方法（Windows &amp; iOS）</vt:lpstr>
      <vt:lpstr>新しくプロジェクトを作る（Mac）</vt:lpstr>
      <vt:lpstr>新しくプロジェクトを作る（Mac）</vt:lpstr>
      <vt:lpstr>新しくプロジェクトを作る（Mac）</vt:lpstr>
      <vt:lpstr>新しくプロジェクトを作る（Mac）</vt:lpstr>
      <vt:lpstr>新しくプロジェクトを作る（Mac）</vt:lpstr>
      <vt:lpstr>実行方法（Mac &amp; Android）</vt:lpstr>
      <vt:lpstr>実行方法（Mac &amp; Android）</vt:lpstr>
      <vt:lpstr>実行方法（Mac &amp; Android）</vt:lpstr>
      <vt:lpstr>実行方法（Mac &amp; iOS）</vt:lpstr>
      <vt:lpstr>実行方法（Mac &amp; Android）</vt:lpstr>
      <vt:lpstr>実行方法（Mac &amp; iOS）</vt:lpstr>
      <vt:lpstr>デモ</vt:lpstr>
      <vt:lpstr>さらに学ぶには</vt:lpstr>
      <vt:lpstr>公式サイトの見方</vt:lpstr>
      <vt:lpstr>見るべき入門サイト、情報源</vt:lpstr>
      <vt:lpstr>ユーザーコミュニティ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Hidetsugu Tamaki</dc:creator>
  <cp:lastModifiedBy>Hidetsugu Tamaki</cp:lastModifiedBy>
  <cp:revision>245</cp:revision>
  <dcterms:created xsi:type="dcterms:W3CDTF">2016-04-23T07:57:40Z</dcterms:created>
  <dcterms:modified xsi:type="dcterms:W3CDTF">2016-06-09T17:26:00Z</dcterms:modified>
</cp:coreProperties>
</file>